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29.xml.rels" ContentType="application/vnd.openxmlformats-package.relationships+xml"/>
  <Override PartName="/ppt/notesSlides/notesSlide29.xml" ContentType="application/vnd.openxmlformats-officedocument.presentationml.notesSlide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2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9.png" ContentType="image/png"/>
  <Override PartName="/ppt/media/image7.jpeg" ContentType="image/jpeg"/>
  <Override PartName="/ppt/media/image6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04CCDE63-54C4-49DF-95CD-FD6A35C3EC5A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8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D5BCD68-7B83-4DBC-8FAA-B4E15DF84EFA}" type="slidenum">
              <a:rPr lang="fr-FR" sz="1200" strike="noStrike">
                <a:latin typeface="Times New Roman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Arial"/>
              </a:rPr>
              <a:t>14/12/2017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DCB3F76-809D-40BC-8116-37A98FE84E95}" type="slidenum">
              <a:rPr lang="fr-FR" sz="1200" strike="noStrike">
                <a:solidFill>
                  <a:srgbClr val="8b8b8b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Cliquez pour modifier le style du 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strike="noStrike">
                <a:solidFill>
                  <a:srgbClr val="000000"/>
                </a:solidFill>
                <a:latin typeface="Calibri"/>
              </a:rPr>
              <a:t>Septième niveau de planCliquez pour modifier les styles du texte du masque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8b8b8b"/>
                </a:solidFill>
                <a:latin typeface="Arial"/>
              </a:rPr>
              <a:t>14/12/2017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D73774F-342D-4081-BF8A-F167B385D223}" type="slidenum">
              <a:rPr lang="fr-FR" sz="1200" strike="noStrike">
                <a:solidFill>
                  <a:srgbClr val="8b8b8b"/>
                </a:solidFill>
                <a:latin typeface="Arial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901800" y="0"/>
            <a:ext cx="7340040" cy="746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4800" strike="noStrike">
                <a:solidFill>
                  <a:srgbClr val="00b050"/>
                </a:solidFill>
                <a:latin typeface="Arial"/>
              </a:rPr>
              <a:t>Approche </a:t>
            </a:r>
            <a:r>
              <a:rPr b="1" i="1" lang="fr-FR" sz="4800" strike="noStrike">
                <a:solidFill>
                  <a:srgbClr val="00b050"/>
                </a:solidFill>
                <a:latin typeface="Arial"/>
              </a:rPr>
              <a:t>théorique</a:t>
            </a:r>
            <a:r>
              <a:rPr b="1" lang="fr-FR" sz="4800" strike="noStrike">
                <a:solidFill>
                  <a:srgbClr val="00b050"/>
                </a:solidFill>
                <a:latin typeface="Arial"/>
              </a:rPr>
              <a:t> du Tir Sportif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Times New Roman"/>
              </a:rPr>
              <a:t>Andr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é</a:t>
            </a:r>
            <a:r>
              <a:rPr lang="fr-FR" strike="noStrike">
                <a:solidFill>
                  <a:srgbClr val="000000"/>
                </a:solidFill>
                <a:latin typeface="Times New Roman"/>
              </a:rPr>
              <a:t> MARGOT  </a:t>
            </a: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                                                                            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Président, Fondateur de la Section Sportive et de l’Ecole de Tir de L’AVENIR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     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Ancien Président du Comité Départemental de Tir des Yvelines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                                     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Médaillé d'Or de la Jeunesse et des Sports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68360" y="-171360"/>
            <a:ext cx="8229240" cy="1079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2800" strike="noStrike">
                <a:solidFill>
                  <a:srgbClr val="000000"/>
                </a:solidFill>
                <a:latin typeface="Calibri"/>
              </a:rPr>
              <a:t>Séquence de prise en main et « montée »</a:t>
            </a:r>
            <a:r>
              <a:rPr lang="fr-FR" sz="28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fr-FR" sz="2800" strike="noStrike">
                <a:solidFill>
                  <a:srgbClr val="000000"/>
                </a:solidFill>
                <a:latin typeface="Calibri"/>
              </a:rPr>
              <a:t>du </a:t>
            </a:r>
            <a:r>
              <a:rPr lang="fr-FR" sz="2800" strike="noStrike">
                <a:solidFill>
                  <a:srgbClr val="ff0000"/>
                </a:solidFill>
                <a:latin typeface="Calibri"/>
              </a:rPr>
              <a:t>PISTOLET</a:t>
            </a:r>
            <a:r>
              <a:rPr lang="fr-FR" sz="2800" strike="noStrike">
                <a:solidFill>
                  <a:srgbClr val="000000"/>
                </a:solidFill>
                <a:latin typeface="Calibri"/>
              </a:rPr>
              <a:t> (pour un droitier)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539640" y="981000"/>
            <a:ext cx="8229240" cy="547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1 - Je prends l’arme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toujours de la même manière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, le canon dirigé vers la cible,      - </a:t>
            </a:r>
            <a:r>
              <a:rPr b="1" lang="fr-FR" sz="2000" strike="noStrike">
                <a:solidFill>
                  <a:srgbClr val="ff0000"/>
                </a:solidFill>
                <a:latin typeface="Calibri"/>
              </a:rPr>
              <a:t>main gauche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en fourche sous le canon,                 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    - </a:t>
            </a:r>
            <a:r>
              <a:rPr b="1" lang="fr-FR" sz="2000" strike="noStrike">
                <a:solidFill>
                  <a:srgbClr val="00b050"/>
                </a:solidFill>
                <a:latin typeface="Calibri"/>
              </a:rPr>
              <a:t>main droite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posée sur la crosse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2 - Je positionne le gras de la paume contre la crosse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3 - J’enroule les doigts à la recherche du devant de la crosse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4 - Je pose le pouce sur l’appui pouce et je raffermis le serrage sur la crosse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5 - Le gras de la dernière phalange de mon index vient en contact avec la queue de détente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6 - La main gauche est dans la poche, ou calée dans la ceinture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7 - J’appuie mon arme sur la planche de Tir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8 - Je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verrouille le poignet et l’avant bras </a:t>
            </a:r>
            <a:r>
              <a:rPr b="1" lang="fr-FR" sz="2000" strike="noStrike">
                <a:solidFill>
                  <a:srgbClr val="000000"/>
                </a:solidFill>
                <a:latin typeface="Arial Narrow"/>
              </a:rPr>
              <a:t>avant la montée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9 - Je « monte l’arme » pour prendre la visée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10 - Mon bras reste rigide ; je garde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le corps et la tête droits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</p:spTree>
  </p:cSld>
  <p:timing>
    <p:tnLst>
      <p:par>
        <p:cTn id="296" dur="indefinite" restart="never" nodeType="tmRoot">
          <p:childTnLst>
            <p:seq>
              <p:cTn id="297" dur="indefinite" nodeType="mainSeq">
                <p:childTnLst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02" dur="2000"/>
                                        <p:tgtEl>
                                          <p:spTgt spid="109">
                                            <p:txEl>
                                              <p:pRg st="0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83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07" dur="2000"/>
                                        <p:tgtEl>
                                          <p:spTgt spid="109">
                                            <p:txEl>
                                              <p:pRg st="183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38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12" dur="2000"/>
                                        <p:tgtEl>
                                          <p:spTgt spid="109">
                                            <p:txEl>
                                              <p:pRg st="238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01" end="3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17" dur="2000"/>
                                        <p:tgtEl>
                                          <p:spTgt spid="109">
                                            <p:txEl>
                                              <p:pRg st="301" end="3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81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22" dur="2000"/>
                                        <p:tgtEl>
                                          <p:spTgt spid="109">
                                            <p:txEl>
                                              <p:pRg st="381" end="4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72" end="5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27" dur="2000"/>
                                        <p:tgtEl>
                                          <p:spTgt spid="109">
                                            <p:txEl>
                                              <p:pRg st="472" end="5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36" end="5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32" dur="2000"/>
                                        <p:tgtEl>
                                          <p:spTgt spid="109">
                                            <p:txEl>
                                              <p:pRg st="536" end="5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80" end="6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37" dur="2000"/>
                                        <p:tgtEl>
                                          <p:spTgt spid="109">
                                            <p:txEl>
                                              <p:pRg st="580" end="6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41" end="6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42" dur="2000"/>
                                        <p:tgtEl>
                                          <p:spTgt spid="109">
                                            <p:txEl>
                                              <p:pRg st="641" end="6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87" end="7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347" dur="2000"/>
                                        <p:tgtEl>
                                          <p:spTgt spid="109">
                                            <p:txEl>
                                              <p:pRg st="687" end="7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3" descr=""/>
          <p:cNvPicPr/>
          <p:nvPr/>
        </p:nvPicPr>
        <p:blipFill>
          <a:blip r:embed="rId1"/>
          <a:stretch/>
        </p:blipFill>
        <p:spPr>
          <a:xfrm>
            <a:off x="0" y="-81000"/>
            <a:ext cx="8838720" cy="67878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304920" y="681120"/>
            <a:ext cx="8381520" cy="53985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1951200" y="0"/>
            <a:ext cx="5239800" cy="6857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1461960" y="574560"/>
            <a:ext cx="6219360" cy="57067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191160"/>
            <a:ext cx="9143640" cy="623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SÉQUENCE de PLACEMENT de la </a:t>
            </a:r>
            <a:r>
              <a:rPr b="1" lang="fr-FR" sz="2400" strike="noStrike">
                <a:solidFill>
                  <a:srgbClr val="ff0000"/>
                </a:solidFill>
                <a:latin typeface="Times New Roman"/>
                <a:ea typeface="Times New Roman"/>
              </a:rPr>
              <a:t>CARABINE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ff0000"/>
                </a:solidFill>
                <a:latin typeface="Arial Narrow"/>
                <a:ea typeface="Times New Roman"/>
              </a:rPr>
              <a:t>L’utilisation du "</a:t>
            </a:r>
            <a:r>
              <a:rPr b="1" i="1" lang="fr-FR" sz="2400" strike="noStrike">
                <a:solidFill>
                  <a:srgbClr val="ff0000"/>
                </a:solidFill>
                <a:latin typeface="Arial Narrow"/>
                <a:ea typeface="Times New Roman"/>
              </a:rPr>
              <a:t>support osseux</a:t>
            </a:r>
            <a:r>
              <a:rPr b="1" lang="fr-FR" sz="2400" strike="noStrike">
                <a:solidFill>
                  <a:srgbClr val="ff0000"/>
                </a:solidFill>
                <a:latin typeface="Arial Narrow"/>
                <a:ea typeface="Times New Roman"/>
              </a:rPr>
              <a:t> " </a:t>
            </a:r>
            <a:r>
              <a:rPr b="1" i="1" lang="fr-FR" sz="2400" strike="noStrike">
                <a:solidFill>
                  <a:srgbClr val="000000"/>
                </a:solidFill>
                <a:latin typeface="Arial Narrow"/>
                <a:ea typeface="Times New Roman"/>
              </a:rPr>
              <a:t> </a:t>
            </a:r>
            <a:r>
              <a:rPr b="1" lang="fr-FR" sz="2000" strike="noStrike">
                <a:solidFill>
                  <a:srgbClr val="000000"/>
                </a:solidFill>
                <a:latin typeface="Arial Narrow"/>
                <a:ea typeface="Times New Roman"/>
              </a:rPr>
              <a:t>( = chaîne osseuse constituée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 Narrow"/>
                <a:ea typeface="Times New Roman"/>
              </a:rPr>
              <a:t>par les os de la jambe, du bassin, la colonne vertébrale, du bras et de l’avant-bras</a:t>
            </a:r>
            <a:r>
              <a:rPr b="1" lang="fr-FR" sz="2400" strike="noStrike">
                <a:solidFill>
                  <a:srgbClr val="000000"/>
                </a:solidFill>
                <a:latin typeface="Arial Narrow"/>
                <a:ea typeface="Times New Roman"/>
              </a:rPr>
              <a:t>)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ff0000"/>
                </a:solidFill>
                <a:latin typeface="Arial Narrow"/>
                <a:ea typeface="Times New Roman"/>
              </a:rPr>
              <a:t>permet d’avoir </a:t>
            </a:r>
            <a:r>
              <a:rPr b="1" i="1" lang="fr-FR" sz="2400" strike="noStrike">
                <a:solidFill>
                  <a:srgbClr val="ff0000"/>
                </a:solidFill>
                <a:latin typeface="Arial Narrow"/>
                <a:ea typeface="Times New Roman"/>
              </a:rPr>
              <a:t>une bonne stabilité verticale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1 - Le corps se positionne à 90° par rapport à la cible, les pieds parallèles, écartés de la largeur des épaules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2 - Placement du bassin par un </a:t>
            </a:r>
            <a:r>
              <a:rPr b="1" lang="fr-FR" sz="2400" strike="noStrike">
                <a:solidFill>
                  <a:srgbClr val="ff0000"/>
                </a:solidFill>
                <a:latin typeface="Times New Roman"/>
                <a:ea typeface="Times New Roman"/>
              </a:rPr>
              <a:t>déhanchement léger en avant </a:t>
            </a: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pour  constituer l’appui, au deux tiers (environ) sur la jambe avant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3 - Fixation (ou blocage) du bassin par rétroversion ( 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  <a:ea typeface="Times New Roman"/>
              </a:rPr>
              <a:t>= légère torsion)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4 - Plaque de couche dans le creux de l’épaule 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b="1" i="1" lang="fr-FR" sz="2000" strike="noStrike" u="sng">
                <a:solidFill>
                  <a:srgbClr val="000000"/>
                </a:solidFill>
                <a:latin typeface="Times New Roman"/>
                <a:ea typeface="Times New Roman"/>
              </a:rPr>
              <a:t>le contrôler </a:t>
            </a:r>
            <a:r>
              <a:rPr b="1" i="1" lang="fr-FR" sz="2000" strike="noStrike" u="sng">
                <a:solidFill>
                  <a:srgbClr val="ff0000"/>
                </a:solidFill>
                <a:latin typeface="Times New Roman"/>
                <a:ea typeface="Times New Roman"/>
              </a:rPr>
              <a:t>visuellement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5 - Main gauche (pour un droitier) placée sous le fût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6 - Coude gauche (pour un droitier) </a:t>
            </a:r>
            <a:r>
              <a:rPr b="1" i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bien en appui </a:t>
            </a: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sur la hanche,          le bras collé au corps – épaule droite relâchée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7 - Contrôle de la position du guidon: alignement par rapport à la cible en position d’attente, tête haute, épaules relâchées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8 - Descente de la tête sur le busc, </a:t>
            </a:r>
            <a:r>
              <a:rPr b="1" i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quand la carabine ne descend plus </a:t>
            </a:r>
            <a:endParaRPr/>
          </a:p>
        </p:txBody>
      </p:sp>
    </p:spTree>
  </p:cSld>
  <p:timing>
    <p:tnLst>
      <p:par>
        <p:cTn id="348" dur="indefinite" restart="never" nodeType="tmRoot">
          <p:childTnLst>
            <p:seq>
              <p:cTn id="349" dur="indefinite" nodeType="mainSeq">
                <p:childTnLst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38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4" dur="1000" fill="hold"/>
                                        <p:tgtEl>
                                          <p:spTgt spid="114">
                                            <p:txEl>
                                              <p:pRg st="238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5" dur="1000" fill="hold"/>
                                        <p:tgtEl>
                                          <p:spTgt spid="114">
                                            <p:txEl>
                                              <p:pRg st="238" end="3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51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0" dur="1000" fill="hold"/>
                                        <p:tgtEl>
                                          <p:spTgt spid="114">
                                            <p:txEl>
                                              <p:pRg st="351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1" dur="1000" fill="hold"/>
                                        <p:tgtEl>
                                          <p:spTgt spid="114">
                                            <p:txEl>
                                              <p:pRg st="351" end="4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79" end="5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6" dur="1000" fill="hold"/>
                                        <p:tgtEl>
                                          <p:spTgt spid="114">
                                            <p:txEl>
                                              <p:pRg st="479" end="5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7" dur="1000" fill="hold"/>
                                        <p:tgtEl>
                                          <p:spTgt spid="114">
                                            <p:txEl>
                                              <p:pRg st="479" end="5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52" end="6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2" dur="1000" fill="hold"/>
                                        <p:tgtEl>
                                          <p:spTgt spid="114">
                                            <p:txEl>
                                              <p:pRg st="552" end="6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3" dur="1000" fill="hold"/>
                                        <p:tgtEl>
                                          <p:spTgt spid="114">
                                            <p:txEl>
                                              <p:pRg st="552" end="6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27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8" dur="1000" fill="hold"/>
                                        <p:tgtEl>
                                          <p:spTgt spid="114">
                                            <p:txEl>
                                              <p:pRg st="627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9" dur="1000" fill="hold"/>
                                        <p:tgtEl>
                                          <p:spTgt spid="114">
                                            <p:txEl>
                                              <p:pRg st="627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82" end="8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4" dur="1000" fill="hold"/>
                                        <p:tgtEl>
                                          <p:spTgt spid="114">
                                            <p:txEl>
                                              <p:pRg st="682" end="8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5" dur="1000" fill="hold"/>
                                        <p:tgtEl>
                                          <p:spTgt spid="114">
                                            <p:txEl>
                                              <p:pRg st="682" end="8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04" end="9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0" dur="1000" fill="hold"/>
                                        <p:tgtEl>
                                          <p:spTgt spid="114">
                                            <p:txEl>
                                              <p:pRg st="804" end="9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1000" fill="hold"/>
                                        <p:tgtEl>
                                          <p:spTgt spid="114">
                                            <p:txEl>
                                              <p:pRg st="804" end="9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30" end="10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6" dur="1000" fill="hold"/>
                                        <p:tgtEl>
                                          <p:spTgt spid="114">
                                            <p:txEl>
                                              <p:pRg st="930" end="10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1000" fill="hold"/>
                                        <p:tgtEl>
                                          <p:spTgt spid="114">
                                            <p:txEl>
                                              <p:pRg st="930" end="10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348000" y="260280"/>
            <a:ext cx="287928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3 -  LA VISÉE 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179280" y="842760"/>
            <a:ext cx="8964360" cy="1309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VISER, (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les 2 yeux ouverts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, pour un meilleur confort) c’est </a:t>
            </a:r>
            <a:r>
              <a:rPr b="1" lang="fr-FR" strike="noStrike">
                <a:solidFill>
                  <a:srgbClr val="00b050"/>
                </a:solidFill>
                <a:latin typeface="Arial"/>
              </a:rPr>
              <a:t>aligner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00b050"/>
                </a:solidFill>
                <a:latin typeface="Arial"/>
              </a:rPr>
              <a:t>4 points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00b050"/>
                </a:solidFill>
                <a:latin typeface="Arial"/>
              </a:rPr>
              <a:t>Les 2 «éléments de visée»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: l’</a:t>
            </a:r>
            <a:r>
              <a:rPr b="1" i="1" lang="fr-FR" strike="noStrike">
                <a:solidFill>
                  <a:srgbClr val="984807"/>
                </a:solidFill>
                <a:latin typeface="Arial"/>
              </a:rPr>
              <a:t>œilleton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 de la carabine (ou le </a:t>
            </a:r>
            <a:r>
              <a:rPr b="1" i="1" lang="fr-FR" strike="noStrike">
                <a:solidFill>
                  <a:srgbClr val="984807"/>
                </a:solidFill>
                <a:latin typeface="Arial"/>
              </a:rPr>
              <a:t>cran de</a:t>
            </a:r>
            <a:r>
              <a:rPr b="1" lang="fr-FR" strike="noStrike">
                <a:solidFill>
                  <a:srgbClr val="984807"/>
                </a:solidFill>
                <a:latin typeface="Arial"/>
              </a:rPr>
              <a:t> </a:t>
            </a:r>
            <a:r>
              <a:rPr b="1" i="1" lang="fr-FR" strike="noStrike">
                <a:solidFill>
                  <a:srgbClr val="984807"/>
                </a:solidFill>
                <a:latin typeface="Arial"/>
              </a:rPr>
              <a:t>mire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du pistolet) et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1" i="1" lang="fr-FR" strike="noStrike">
                <a:solidFill>
                  <a:srgbClr val="984807"/>
                </a:solidFill>
                <a:latin typeface="Arial"/>
              </a:rPr>
              <a:t>guidon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 (au bout du canon). La ligne imaginaire qui passe par ces deux points s’appelle la </a:t>
            </a:r>
            <a:r>
              <a:rPr b="1" i="1" lang="fr-FR" strike="noStrike">
                <a:solidFill>
                  <a:srgbClr val="984807"/>
                </a:solidFill>
                <a:latin typeface="Arial"/>
              </a:rPr>
              <a:t>ligne de mire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611280" y="2298600"/>
            <a:ext cx="8532360" cy="913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trike="noStrike">
                <a:solidFill>
                  <a:srgbClr val="00b050"/>
                </a:solidFill>
                <a:latin typeface="Arial"/>
              </a:rPr>
              <a:t>L’œil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: Faire «travailler» l’œil correspondant au «doigt qui tire»: éviter ainsi les postures forcées, «antinaturelles», que le corps –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qui a horreur de l’inconfort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 - va « s’employer » à contrarier !</a:t>
            </a:r>
            <a:endParaRPr/>
          </a:p>
        </p:txBody>
      </p:sp>
      <p:sp>
        <p:nvSpPr>
          <p:cNvPr id="118" name="CustomShape 4"/>
          <p:cNvSpPr/>
          <p:nvPr/>
        </p:nvSpPr>
        <p:spPr>
          <a:xfrm>
            <a:off x="611280" y="3246480"/>
            <a:ext cx="8532360" cy="913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00b050"/>
                </a:solidFill>
                <a:latin typeface="Arial"/>
              </a:rPr>
              <a:t>Le noir de la cible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(ou </a:t>
            </a:r>
            <a:r>
              <a:rPr b="1" lang="fr-FR" strike="noStrike">
                <a:solidFill>
                  <a:srgbClr val="984807"/>
                </a:solidFill>
                <a:latin typeface="Arial"/>
              </a:rPr>
              <a:t>visuel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): </a:t>
            </a:r>
            <a:r>
              <a:rPr b="1" lang="fr-FR" strike="noStrike">
                <a:solidFill>
                  <a:srgbClr val="4a452a"/>
                </a:solidFill>
                <a:latin typeface="Arial"/>
              </a:rPr>
              <a:t>Le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pistolier</a:t>
            </a:r>
            <a:r>
              <a:rPr b="1" lang="fr-FR" strike="noStrike">
                <a:solidFill>
                  <a:srgbClr val="4a452a"/>
                </a:solidFill>
                <a:latin typeface="Arial"/>
              </a:rPr>
              <a:t> visera </a:t>
            </a:r>
            <a:r>
              <a:rPr b="1" i="1" lang="fr-FR" strike="noStrike">
                <a:solidFill>
                  <a:srgbClr val="4a452a"/>
                </a:solidFill>
                <a:latin typeface="Arial"/>
              </a:rPr>
              <a:t>sous le </a:t>
            </a:r>
            <a:r>
              <a:rPr b="1" lang="fr-FR" strike="noStrike">
                <a:solidFill>
                  <a:srgbClr val="4a452a"/>
                </a:solidFill>
                <a:latin typeface="Arial"/>
              </a:rPr>
              <a:t>visuel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afin de faciliter l’alignement des éléments de visée </a:t>
            </a:r>
            <a:r>
              <a:rPr b="1" lang="fr-FR" sz="1600" strike="noStrike">
                <a:solidFill>
                  <a:srgbClr val="000000"/>
                </a:solidFill>
                <a:latin typeface="Calibri"/>
              </a:rPr>
              <a:t>(le noir sur du blanc se voit mieux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6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1600" strike="noStrike">
                <a:solidFill>
                  <a:srgbClr val="000000"/>
                </a:solidFill>
                <a:latin typeface="Calibri"/>
              </a:rPr>
              <a:t>que le noir sur le noir !)  - </a:t>
            </a:r>
            <a:r>
              <a:rPr b="1" lang="fr-FR" strike="noStrike">
                <a:solidFill>
                  <a:srgbClr val="4a452a"/>
                </a:solidFill>
                <a:latin typeface="Arial"/>
              </a:rPr>
              <a:t>Le carabinier visera « plein centre ».</a:t>
            </a:r>
            <a:endParaRPr/>
          </a:p>
        </p:txBody>
      </p:sp>
      <p:sp>
        <p:nvSpPr>
          <p:cNvPr id="119" name="CustomShape 5"/>
          <p:cNvSpPr/>
          <p:nvPr/>
        </p:nvSpPr>
        <p:spPr>
          <a:xfrm>
            <a:off x="108000" y="4236840"/>
            <a:ext cx="9035640" cy="63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L’œil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(son cristallin)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est un système optique:  Une vision nette ne peut, </a:t>
            </a:r>
            <a:r>
              <a:rPr b="1" i="1" lang="fr-FR" strike="noStrike">
                <a:solidFill>
                  <a:srgbClr val="000000"/>
                </a:solidFill>
                <a:latin typeface="Times New Roman"/>
              </a:rPr>
              <a:t>simultanément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, être obtenue à deux distances différentes. </a:t>
            </a:r>
            <a:r>
              <a:rPr b="1" lang="fr-FR" strike="noStrike" u="sng">
                <a:solidFill>
                  <a:srgbClr val="000000"/>
                </a:solidFill>
                <a:latin typeface="Times New Roman"/>
              </a:rPr>
              <a:t>Il faut donc faire un choix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 :</a:t>
            </a:r>
            <a:endParaRPr/>
          </a:p>
        </p:txBody>
      </p:sp>
      <p:sp>
        <p:nvSpPr>
          <p:cNvPr id="120" name="CustomShape 6"/>
          <p:cNvSpPr/>
          <p:nvPr/>
        </p:nvSpPr>
        <p:spPr>
          <a:xfrm>
            <a:off x="250920" y="4998600"/>
            <a:ext cx="8892720" cy="1842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ctr"/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ff0000"/>
                </a:solidFill>
                <a:latin typeface="Estrangelo Edessa"/>
              </a:rPr>
              <a:t>Contrairement au « sens commun »</a:t>
            </a:r>
            <a:r>
              <a:rPr b="1" lang="fr-FR" strike="noStrike">
                <a:solidFill>
                  <a:srgbClr val="ff0000"/>
                </a:solidFill>
                <a:latin typeface="Estrangelo Edessa"/>
              </a:rPr>
              <a:t>, </a:t>
            </a:r>
            <a:r>
              <a:rPr b="1" i="1" lang="fr-FR" strike="noStrike">
                <a:solidFill>
                  <a:srgbClr val="ff0000"/>
                </a:solidFill>
                <a:latin typeface="Estrangelo Edessa"/>
              </a:rPr>
              <a:t>le tireur sportif DOIT VOIR LA CIBLE FLOUE</a:t>
            </a:r>
            <a:r>
              <a:rPr i="1" lang="fr-FR" strike="noStrike">
                <a:solidFill>
                  <a:srgbClr val="ff0000"/>
                </a:solidFill>
                <a:latin typeface="Estrangelo Edessa"/>
              </a:rPr>
              <a:t>,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ff0000"/>
                </a:solidFill>
                <a:latin typeface="Estrangelo Edessa"/>
              </a:rPr>
              <a:t>afin d’avoir une VISION NETTE des ÉLÉMENTS de VISÉE,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000000"/>
                </a:solidFill>
                <a:latin typeface="Estrangelo Edessa"/>
              </a:rPr>
              <a:t>On dit qu’il  doit </a:t>
            </a:r>
            <a:r>
              <a:rPr b="1" i="1" lang="fr-FR" strike="noStrike">
                <a:solidFill>
                  <a:srgbClr val="ff0000"/>
                </a:solidFill>
                <a:latin typeface="Estrangelo Edessa"/>
              </a:rPr>
              <a:t>«accommoder sur le guidon »</a:t>
            </a:r>
            <a:r>
              <a:rPr b="1" i="1" lang="fr-FR" strike="noStrike">
                <a:solidFill>
                  <a:srgbClr val="000000"/>
                </a:solidFill>
                <a:latin typeface="Estrangelo Edessa"/>
              </a:rPr>
              <a:t>.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i="1" lang="fr-FR" sz="1600" strike="noStrike">
                <a:solidFill>
                  <a:srgbClr val="000000"/>
                </a:solidFill>
                <a:latin typeface="Wingdings"/>
                <a:ea typeface="바탕"/>
              </a:rPr>
              <a:t></a:t>
            </a:r>
            <a:r>
              <a:rPr b="1" i="1" lang="fr-FR" sz="1600" strike="noStrike">
                <a:solidFill>
                  <a:srgbClr val="000000"/>
                </a:solidFill>
                <a:latin typeface="Estrangelo Edessa"/>
                <a:ea typeface="바탕"/>
              </a:rPr>
              <a:t> </a:t>
            </a:r>
            <a:r>
              <a:rPr b="1" i="1" lang="fr-FR" sz="1600" strike="noStrike">
                <a:solidFill>
                  <a:srgbClr val="000000"/>
                </a:solidFill>
                <a:latin typeface="Estrangelo Edessa"/>
                <a:ea typeface="바탕"/>
              </a:rPr>
              <a:t>Ceci est aisé pour un tir à 50 mètres (et encore plus à 300 M !) ,mais beaucoup plus difficile pour un tir à 10 mètres, l’œil étant « porté », naturellement, vers la cible (plus éclairée que le pas de tir)  sur laquelle</a:t>
            </a:r>
            <a:endParaRPr/>
          </a:p>
          <a:p>
            <a:pPr>
              <a:lnSpc>
                <a:spcPct val="100000"/>
              </a:lnSpc>
            </a:pPr>
            <a:r>
              <a:rPr b="1" i="1" lang="fr-FR" sz="1600" strike="noStrike">
                <a:solidFill>
                  <a:srgbClr val="000000"/>
                </a:solidFill>
                <a:latin typeface="Estrangelo Edessa"/>
                <a:ea typeface="바탕"/>
              </a:rPr>
              <a:t>il a une tendance naturelle à accommoder.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98" dur="indefinite" restart="never" nodeType="tmRoot">
          <p:childTnLst>
            <p:seq>
              <p:cTn id="399" dur="indefinite" nodeType="mainSeq">
                <p:childTnLst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04" dur="1000"/>
                                        <p:tgtEl>
                                          <p:spTgt spid="116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0" end="2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09" dur="1000"/>
                                        <p:tgtEl>
                                          <p:spTgt spid="116">
                                            <p:txEl>
                                              <p:pRg st="80" end="2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4" dur="1000"/>
                                        <p:tgtEl>
                                          <p:spTgt spid="117">
                                            <p:txEl>
                                              <p:pRg st="0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9" dur="1000"/>
                                        <p:tgtEl>
                                          <p:spTgt spid="118">
                                            <p:txEl>
                                              <p:pRg st="0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59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4" dur="1000"/>
                                        <p:tgtEl>
                                          <p:spTgt spid="118">
                                            <p:txEl>
                                              <p:pRg st="159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9" dur="1000"/>
                                        <p:tgtEl>
                                          <p:spTgt spid="119">
                                            <p:txEl>
                                              <p:pRg st="0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4" dur="1000"/>
                                        <p:tgtEl>
                                          <p:spTgt spid="120">
                                            <p:txEl>
                                              <p:pRg st="0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78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7" dur="1000"/>
                                        <p:tgtEl>
                                          <p:spTgt spid="120">
                                            <p:txEl>
                                              <p:pRg st="78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32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0" dur="1000"/>
                                        <p:tgtEl>
                                          <p:spTgt spid="120">
                                            <p:txEl>
                                              <p:pRg st="132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81" end="4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3" dur="1000"/>
                                        <p:tgtEl>
                                          <p:spTgt spid="120">
                                            <p:txEl>
                                              <p:pRg st="181" end="4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03" end="4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6" dur="1000"/>
                                        <p:tgtEl>
                                          <p:spTgt spid="120">
                                            <p:txEl>
                                              <p:pRg st="403" end="4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611280"/>
            <a:ext cx="914364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3 – LA VIS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E (suite 1):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l’ERREUR ANGULAIRE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0" y="1048680"/>
            <a:ext cx="9143640" cy="913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«Accommodant sur le guidon», le tireur verra des éléments de visée NETS (œilleton/cran de mire et guidon), afin d’en assurer le centrage (carabine) ou l’alignement sous le visuel (pistolet)</a:t>
            </a:r>
            <a:endParaRPr/>
          </a:p>
        </p:txBody>
      </p:sp>
      <p:sp>
        <p:nvSpPr>
          <p:cNvPr id="123" name="CustomShape 3"/>
          <p:cNvSpPr/>
          <p:nvPr/>
        </p:nvSpPr>
        <p:spPr>
          <a:xfrm>
            <a:off x="0" y="2043720"/>
            <a:ext cx="9143640" cy="365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000000"/>
                </a:solidFill>
                <a:latin typeface="Arial Black"/>
              </a:rPr>
              <a:t>Est ce si important ?</a:t>
            </a:r>
            <a:endParaRPr/>
          </a:p>
        </p:txBody>
      </p:sp>
      <p:sp>
        <p:nvSpPr>
          <p:cNvPr id="124" name="CustomShape 4"/>
          <p:cNvSpPr/>
          <p:nvPr/>
        </p:nvSpPr>
        <p:spPr>
          <a:xfrm>
            <a:off x="0" y="2628360"/>
            <a:ext cx="9143640" cy="3367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c00000"/>
                </a:solidFill>
                <a:latin typeface="Arial Black"/>
              </a:rPr>
              <a:t>OUI, C’EST ESSENTIEL</a:t>
            </a:r>
            <a:r>
              <a:rPr lang="fr-FR" strike="noStrike">
                <a:solidFill>
                  <a:srgbClr val="c00000"/>
                </a:solidFill>
                <a:latin typeface="Arial Black"/>
              </a:rPr>
              <a:t>, 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fr-FR" strike="noStrike">
                <a:solidFill>
                  <a:srgbClr val="c00000"/>
                </a:solidFill>
                <a:latin typeface="Arial Black"/>
              </a:rPr>
              <a:t>quels que soient l’arme, la discipline, le calibre et la distance: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b="1" lang="fr-FR" strike="noStrike">
                <a:solidFill>
                  <a:srgbClr val="000000"/>
                </a:solidFill>
                <a:latin typeface="Arial Black"/>
              </a:rPr>
              <a:t>Un </a:t>
            </a:r>
            <a:r>
              <a:rPr b="1" i="1" lang="fr-FR" strike="noStrike">
                <a:solidFill>
                  <a:srgbClr val="ff0000"/>
                </a:solidFill>
                <a:latin typeface="Arial Black"/>
              </a:rPr>
              <a:t>décentrage</a:t>
            </a:r>
            <a:r>
              <a:rPr b="1" i="1" lang="fr-FR" strike="noStrike">
                <a:solidFill>
                  <a:srgbClr val="000000"/>
                </a:solidFill>
                <a:latin typeface="Arial Black"/>
              </a:rPr>
              <a:t> des éléments de visée </a:t>
            </a:r>
            <a:r>
              <a:rPr b="1" lang="fr-FR" strike="noStrike">
                <a:solidFill>
                  <a:srgbClr val="000000"/>
                </a:solidFill>
                <a:latin typeface="Arial Black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 Black"/>
              </a:rPr>
              <a:t>de 2 millimètres </a:t>
            </a:r>
            <a:r>
              <a:rPr b="1" lang="fr-FR" strike="noStrike">
                <a:solidFill>
                  <a:srgbClr val="000000"/>
                </a:solidFill>
                <a:latin typeface="Arial Black"/>
              </a:rPr>
              <a:t>(par exemple) produira, géométriquement, un </a:t>
            </a:r>
            <a:r>
              <a:rPr b="1" i="1" lang="fr-FR" strike="noStrike">
                <a:solidFill>
                  <a:srgbClr val="ff0000"/>
                </a:solidFill>
                <a:latin typeface="Arial Black"/>
              </a:rPr>
              <a:t>écart «en cible»</a:t>
            </a:r>
            <a:r>
              <a:rPr b="1" lang="fr-FR" strike="noStrike">
                <a:solidFill>
                  <a:srgbClr val="000000"/>
                </a:solidFill>
                <a:latin typeface="Arial Black"/>
              </a:rPr>
              <a:t> multiplié par la distance de tir et divisé par la longueur de la ligne de mire, soit, pour un tir à 10 mètres: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* 0,002 m  x 10 m/1 m          pour la </a:t>
            </a:r>
            <a:r>
              <a:rPr b="1" lang="fr-FR" strike="noStrike">
                <a:solidFill>
                  <a:srgbClr val="ff0000"/>
                </a:solidFill>
                <a:latin typeface="Times New Roman"/>
              </a:rPr>
              <a:t>carabine,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  </a:t>
            </a:r>
            <a:r>
              <a:rPr b="1" lang="fr-FR" strike="noStrike" u="sng">
                <a:solidFill>
                  <a:srgbClr val="000000"/>
                </a:solidFill>
                <a:latin typeface="Times New Roman"/>
              </a:rPr>
              <a:t>soit </a:t>
            </a:r>
            <a:r>
              <a:rPr b="1" lang="fr-FR" strike="noStrike" u="sng">
                <a:solidFill>
                  <a:srgbClr val="ff0000"/>
                </a:solidFill>
                <a:latin typeface="Times New Roman"/>
              </a:rPr>
              <a:t>2 centimètres</a:t>
            </a:r>
            <a:r>
              <a:rPr b="1" lang="fr-FR" strike="noStrike" u="sng">
                <a:solidFill>
                  <a:srgbClr val="000000"/>
                </a:solidFill>
                <a:latin typeface="Times New Roman"/>
              </a:rPr>
              <a:t>, par rapport au centre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* 0,002 m  x 10 m/0,3 m       pour le </a:t>
            </a:r>
            <a:r>
              <a:rPr b="1" lang="fr-FR" strike="noStrike">
                <a:solidFill>
                  <a:srgbClr val="ff0000"/>
                </a:solidFill>
                <a:latin typeface="Times New Roman"/>
              </a:rPr>
              <a:t>pistolet,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     </a:t>
            </a:r>
            <a:r>
              <a:rPr b="1" lang="fr-FR" strike="noStrike" u="sng">
                <a:solidFill>
                  <a:srgbClr val="000000"/>
                </a:solidFill>
                <a:latin typeface="Times New Roman"/>
              </a:rPr>
              <a:t>soit </a:t>
            </a:r>
            <a:r>
              <a:rPr b="1" lang="fr-FR" strike="noStrike" u="sng">
                <a:solidFill>
                  <a:srgbClr val="ff0000"/>
                </a:solidFill>
                <a:latin typeface="Times New Roman"/>
              </a:rPr>
              <a:t>6,6 centimètres</a:t>
            </a:r>
            <a:r>
              <a:rPr b="1" lang="fr-FR" strike="noStrike" u="sng">
                <a:solidFill>
                  <a:srgbClr val="000000"/>
                </a:solidFill>
                <a:latin typeface="Times New Roman"/>
              </a:rPr>
              <a:t>, par rapport au centre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ff0000"/>
                </a:solidFill>
                <a:latin typeface="Symbol"/>
              </a:rPr>
              <a:t></a:t>
            </a:r>
            <a:r>
              <a:rPr b="1" lang="fr-FR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DE QUOI "SORTIR " LARGEMENT DU VISUEL  !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</a:rPr>
              <a:t>C’est ce qu’on appelle l’</a:t>
            </a:r>
            <a:r>
              <a:rPr b="1" lang="fr-FR" sz="2400" strike="noStrike">
                <a:solidFill>
                  <a:srgbClr val="ff0000"/>
                </a:solidFill>
                <a:latin typeface="Times New Roman"/>
              </a:rPr>
              <a:t>«erreur angulaire», </a:t>
            </a:r>
            <a:r>
              <a:rPr b="1" lang="fr-FR" sz="2400" strike="noStrike" u="sng">
                <a:solidFill>
                  <a:srgbClr val="7030a0"/>
                </a:solidFill>
                <a:latin typeface="Times New Roman"/>
              </a:rPr>
              <a:t>ennemie N°1 du tireur</a:t>
            </a:r>
            <a:r>
              <a:rPr b="1" lang="fr-FR" sz="2400" strike="noStrike">
                <a:solidFill>
                  <a:srgbClr val="7030a0"/>
                </a:solidFill>
                <a:latin typeface="Times New Roman"/>
              </a:rPr>
              <a:t> !</a:t>
            </a:r>
            <a:endParaRPr/>
          </a:p>
        </p:txBody>
      </p:sp>
    </p:spTree>
  </p:cSld>
  <p:timing>
    <p:tnLst>
      <p:par>
        <p:cTn id="447" dur="indefinite" restart="never" nodeType="tmRoot">
          <p:childTnLst>
            <p:seq>
              <p:cTn id="448" dur="indefinite" nodeType="mainSeq">
                <p:childTnLst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5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4" dur="1000"/>
                                        <p:tgtEl>
                                          <p:spTgt spid="124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9" dur="1000"/>
                                        <p:tgtEl>
                                          <p:spTgt spid="124">
                                            <p:txEl>
                                              <p:pRg st="23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91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4" dur="1000"/>
                                        <p:tgtEl>
                                          <p:spTgt spid="124">
                                            <p:txEl>
                                              <p:pRg st="91" end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18" end="4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7" dur="1000"/>
                                        <p:tgtEl>
                                          <p:spTgt spid="124">
                                            <p:txEl>
                                              <p:pRg st="318" end="4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11" end="5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0" dur="1000"/>
                                        <p:tgtEl>
                                          <p:spTgt spid="124">
                                            <p:txEl>
                                              <p:pRg st="411" end="5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10" end="5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5" dur="1000"/>
                                        <p:tgtEl>
                                          <p:spTgt spid="124">
                                            <p:txEl>
                                              <p:pRg st="510" end="5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53" end="6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8" dur="1000"/>
                                        <p:tgtEl>
                                          <p:spTgt spid="124">
                                            <p:txEl>
                                              <p:pRg st="553" end="6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1476360" y="768240"/>
            <a:ext cx="6921000" cy="6089400"/>
          </a:xfrm>
          <a:prstGeom prst="rect">
            <a:avLst/>
          </a:prstGeom>
          <a:ln w="9360"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1691640" y="-99360"/>
            <a:ext cx="6696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5400" strike="noStrike">
                <a:solidFill>
                  <a:srgbClr val="e0322d"/>
                </a:solidFill>
                <a:latin typeface="Calibri"/>
              </a:rPr>
              <a:t>MAUVAIS !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70040" y="819000"/>
            <a:ext cx="3600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11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5364000" y="2890800"/>
            <a:ext cx="879120" cy="126180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"/>
          <p:cNvSpPr/>
          <p:nvPr/>
        </p:nvSpPr>
        <p:spPr>
          <a:xfrm>
            <a:off x="5361120" y="2886120"/>
            <a:ext cx="887040" cy="126972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4"/>
          <p:cNvSpPr/>
          <p:nvPr/>
        </p:nvSpPr>
        <p:spPr>
          <a:xfrm>
            <a:off x="6138720" y="3564000"/>
            <a:ext cx="1480680" cy="588600"/>
          </a:xfrm>
          <a:custGeom>
            <a:avLst/>
            <a:gdLst/>
            <a:ahLst/>
            <a:rect l="0" t="0" r="r" b="b"/>
            <a:pathLst>
              <a:path w="1731011" h="649606">
                <a:moveTo>
                  <a:pt x="0" y="0"/>
                </a:moveTo>
                <a:lnTo>
                  <a:pt x="0" y="649605"/>
                </a:lnTo>
                <a:lnTo>
                  <a:pt x="1731010" y="649605"/>
                </a:lnTo>
                <a:lnTo>
                  <a:pt x="17310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5"/>
          <p:cNvSpPr/>
          <p:nvPr/>
        </p:nvSpPr>
        <p:spPr>
          <a:xfrm>
            <a:off x="6135840" y="3559320"/>
            <a:ext cx="1487160" cy="596520"/>
          </a:xfrm>
          <a:custGeom>
            <a:avLst/>
            <a:gdLst/>
            <a:ahLst/>
            <a:rect l="0" t="0" r="r" b="b"/>
            <a:pathLst>
              <a:path w="1731011" h="649606">
                <a:moveTo>
                  <a:pt x="0" y="0"/>
                </a:moveTo>
                <a:lnTo>
                  <a:pt x="0" y="649605"/>
                </a:lnTo>
                <a:lnTo>
                  <a:pt x="1731010" y="649605"/>
                </a:lnTo>
                <a:lnTo>
                  <a:pt x="173101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6"/>
          <p:cNvSpPr/>
          <p:nvPr/>
        </p:nvSpPr>
        <p:spPr>
          <a:xfrm>
            <a:off x="7515360" y="2890800"/>
            <a:ext cx="879120" cy="126180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7"/>
          <p:cNvSpPr/>
          <p:nvPr/>
        </p:nvSpPr>
        <p:spPr>
          <a:xfrm>
            <a:off x="7510320" y="2886120"/>
            <a:ext cx="888480" cy="126972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8"/>
          <p:cNvSpPr/>
          <p:nvPr/>
        </p:nvSpPr>
        <p:spPr>
          <a:xfrm>
            <a:off x="6537240" y="2890800"/>
            <a:ext cx="684000" cy="828360"/>
          </a:xfrm>
          <a:custGeom>
            <a:avLst/>
            <a:gdLst/>
            <a:ahLst/>
            <a:rect l="0" t="0" r="r" b="b"/>
            <a:pathLst>
              <a:path w="800101" h="914400">
                <a:moveTo>
                  <a:pt x="0" y="0"/>
                </a:moveTo>
                <a:lnTo>
                  <a:pt x="0" y="914399"/>
                </a:lnTo>
                <a:lnTo>
                  <a:pt x="800100" y="914399"/>
                </a:lnTo>
                <a:lnTo>
                  <a:pt x="8001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9"/>
          <p:cNvSpPr/>
          <p:nvPr/>
        </p:nvSpPr>
        <p:spPr>
          <a:xfrm>
            <a:off x="6534000" y="2886120"/>
            <a:ext cx="691920" cy="837720"/>
          </a:xfrm>
          <a:custGeom>
            <a:avLst/>
            <a:gdLst/>
            <a:ahLst/>
            <a:rect l="0" t="0" r="r" b="b"/>
            <a:pathLst>
              <a:path w="800101" h="914400">
                <a:moveTo>
                  <a:pt x="0" y="0"/>
                </a:moveTo>
                <a:lnTo>
                  <a:pt x="0" y="914399"/>
                </a:lnTo>
                <a:lnTo>
                  <a:pt x="800100" y="914399"/>
                </a:lnTo>
                <a:lnTo>
                  <a:pt x="8001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0"/>
          <p:cNvSpPr/>
          <p:nvPr/>
        </p:nvSpPr>
        <p:spPr>
          <a:xfrm>
            <a:off x="965160" y="1009800"/>
            <a:ext cx="879120" cy="126324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1"/>
          <p:cNvSpPr/>
          <p:nvPr/>
        </p:nvSpPr>
        <p:spPr>
          <a:xfrm>
            <a:off x="961920" y="1006560"/>
            <a:ext cx="887040" cy="126972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2"/>
          <p:cNvSpPr/>
          <p:nvPr/>
        </p:nvSpPr>
        <p:spPr>
          <a:xfrm>
            <a:off x="1739880" y="1682640"/>
            <a:ext cx="1480680" cy="590040"/>
          </a:xfrm>
          <a:custGeom>
            <a:avLst/>
            <a:gdLst/>
            <a:ahLst/>
            <a:rect l="0" t="0" r="r" b="b"/>
            <a:pathLst>
              <a:path w="1731010" h="649606">
                <a:moveTo>
                  <a:pt x="0" y="0"/>
                </a:moveTo>
                <a:lnTo>
                  <a:pt x="0" y="649605"/>
                </a:lnTo>
                <a:lnTo>
                  <a:pt x="1731009" y="649605"/>
                </a:lnTo>
                <a:lnTo>
                  <a:pt x="1731009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13"/>
          <p:cNvSpPr/>
          <p:nvPr/>
        </p:nvSpPr>
        <p:spPr>
          <a:xfrm>
            <a:off x="1736640" y="1679400"/>
            <a:ext cx="1488600" cy="596520"/>
          </a:xfrm>
          <a:custGeom>
            <a:avLst/>
            <a:gdLst/>
            <a:ahLst/>
            <a:rect l="0" t="0" r="r" b="b"/>
            <a:pathLst>
              <a:path w="1731010" h="649606">
                <a:moveTo>
                  <a:pt x="0" y="0"/>
                </a:moveTo>
                <a:lnTo>
                  <a:pt x="0" y="649605"/>
                </a:lnTo>
                <a:lnTo>
                  <a:pt x="1731009" y="649605"/>
                </a:lnTo>
                <a:lnTo>
                  <a:pt x="1731009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4"/>
          <p:cNvSpPr/>
          <p:nvPr/>
        </p:nvSpPr>
        <p:spPr>
          <a:xfrm>
            <a:off x="3116160" y="1009800"/>
            <a:ext cx="879120" cy="126324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5"/>
          <p:cNvSpPr/>
          <p:nvPr/>
        </p:nvSpPr>
        <p:spPr>
          <a:xfrm>
            <a:off x="3111480" y="1006560"/>
            <a:ext cx="888480" cy="126972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6"/>
          <p:cNvSpPr/>
          <p:nvPr/>
        </p:nvSpPr>
        <p:spPr>
          <a:xfrm>
            <a:off x="1947960" y="1009800"/>
            <a:ext cx="684000" cy="829800"/>
          </a:xfrm>
          <a:custGeom>
            <a:avLst/>
            <a:gdLst/>
            <a:ahLst/>
            <a:rect l="0" t="0" r="r" b="b"/>
            <a:pathLst>
              <a:path w="800101" h="914401">
                <a:moveTo>
                  <a:pt x="0" y="0"/>
                </a:moveTo>
                <a:lnTo>
                  <a:pt x="0" y="914400"/>
                </a:lnTo>
                <a:lnTo>
                  <a:pt x="800100" y="914400"/>
                </a:lnTo>
                <a:lnTo>
                  <a:pt x="8001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7"/>
          <p:cNvSpPr/>
          <p:nvPr/>
        </p:nvSpPr>
        <p:spPr>
          <a:xfrm>
            <a:off x="1943280" y="1006560"/>
            <a:ext cx="691920" cy="836280"/>
          </a:xfrm>
          <a:custGeom>
            <a:avLst/>
            <a:gdLst/>
            <a:ahLst/>
            <a:rect l="0" t="0" r="r" b="b"/>
            <a:pathLst>
              <a:path w="800101" h="914401">
                <a:moveTo>
                  <a:pt x="0" y="0"/>
                </a:moveTo>
                <a:lnTo>
                  <a:pt x="0" y="914400"/>
                </a:lnTo>
                <a:lnTo>
                  <a:pt x="800100" y="914400"/>
                </a:lnTo>
                <a:lnTo>
                  <a:pt x="8001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8"/>
          <p:cNvSpPr/>
          <p:nvPr/>
        </p:nvSpPr>
        <p:spPr>
          <a:xfrm>
            <a:off x="1028880" y="3936960"/>
            <a:ext cx="879120" cy="126324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9"/>
          <p:cNvSpPr/>
          <p:nvPr/>
        </p:nvSpPr>
        <p:spPr>
          <a:xfrm>
            <a:off x="1023840" y="3933720"/>
            <a:ext cx="888480" cy="126972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20"/>
          <p:cNvSpPr/>
          <p:nvPr/>
        </p:nvSpPr>
        <p:spPr>
          <a:xfrm>
            <a:off x="1803240" y="4611600"/>
            <a:ext cx="1480680" cy="588600"/>
          </a:xfrm>
          <a:custGeom>
            <a:avLst/>
            <a:gdLst/>
            <a:ahLst/>
            <a:rect l="0" t="0" r="r" b="b"/>
            <a:pathLst>
              <a:path w="1731011" h="649606">
                <a:moveTo>
                  <a:pt x="0" y="0"/>
                </a:moveTo>
                <a:lnTo>
                  <a:pt x="0" y="649605"/>
                </a:lnTo>
                <a:lnTo>
                  <a:pt x="1731010" y="649605"/>
                </a:lnTo>
                <a:lnTo>
                  <a:pt x="17310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21"/>
          <p:cNvSpPr/>
          <p:nvPr/>
        </p:nvSpPr>
        <p:spPr>
          <a:xfrm>
            <a:off x="1800360" y="4606920"/>
            <a:ext cx="1487160" cy="596520"/>
          </a:xfrm>
          <a:custGeom>
            <a:avLst/>
            <a:gdLst/>
            <a:ahLst/>
            <a:rect l="0" t="0" r="r" b="b"/>
            <a:pathLst>
              <a:path w="1731011" h="649606">
                <a:moveTo>
                  <a:pt x="0" y="0"/>
                </a:moveTo>
                <a:lnTo>
                  <a:pt x="0" y="649605"/>
                </a:lnTo>
                <a:lnTo>
                  <a:pt x="1731010" y="649605"/>
                </a:lnTo>
                <a:lnTo>
                  <a:pt x="173101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2"/>
          <p:cNvSpPr/>
          <p:nvPr/>
        </p:nvSpPr>
        <p:spPr>
          <a:xfrm>
            <a:off x="3179880" y="3936960"/>
            <a:ext cx="879120" cy="126324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3"/>
          <p:cNvSpPr/>
          <p:nvPr/>
        </p:nvSpPr>
        <p:spPr>
          <a:xfrm>
            <a:off x="3174840" y="3933720"/>
            <a:ext cx="887040" cy="1269720"/>
          </a:xfrm>
          <a:custGeom>
            <a:avLst/>
            <a:gdLst/>
            <a:ahLst/>
            <a:rect l="0" t="0" r="r" b="b"/>
            <a:pathLst>
              <a:path w="1028701" h="1391921">
                <a:moveTo>
                  <a:pt x="0" y="0"/>
                </a:moveTo>
                <a:lnTo>
                  <a:pt x="0" y="1391920"/>
                </a:lnTo>
                <a:lnTo>
                  <a:pt x="1028700" y="1391920"/>
                </a:lnTo>
                <a:lnTo>
                  <a:pt x="10287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24"/>
          <p:cNvSpPr/>
          <p:nvPr/>
        </p:nvSpPr>
        <p:spPr>
          <a:xfrm>
            <a:off x="2201760" y="4370400"/>
            <a:ext cx="684000" cy="829800"/>
          </a:xfrm>
          <a:custGeom>
            <a:avLst/>
            <a:gdLst/>
            <a:ahLst/>
            <a:rect l="0" t="0" r="r" b="b"/>
            <a:pathLst>
              <a:path w="800101" h="914401">
                <a:moveTo>
                  <a:pt x="0" y="0"/>
                </a:moveTo>
                <a:lnTo>
                  <a:pt x="0" y="914400"/>
                </a:lnTo>
                <a:lnTo>
                  <a:pt x="800100" y="914400"/>
                </a:lnTo>
                <a:lnTo>
                  <a:pt x="80010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5"/>
          <p:cNvSpPr/>
          <p:nvPr/>
        </p:nvSpPr>
        <p:spPr>
          <a:xfrm>
            <a:off x="2197080" y="4367160"/>
            <a:ext cx="691920" cy="836280"/>
          </a:xfrm>
          <a:custGeom>
            <a:avLst/>
            <a:gdLst/>
            <a:ahLst/>
            <a:rect l="0" t="0" r="r" b="b"/>
            <a:pathLst>
              <a:path w="800101" h="914401">
                <a:moveTo>
                  <a:pt x="0" y="0"/>
                </a:moveTo>
                <a:lnTo>
                  <a:pt x="0" y="914400"/>
                </a:lnTo>
                <a:lnTo>
                  <a:pt x="800100" y="914400"/>
                </a:lnTo>
                <a:lnTo>
                  <a:pt x="800100" y="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6"/>
          <p:cNvSpPr/>
          <p:nvPr/>
        </p:nvSpPr>
        <p:spPr>
          <a:xfrm>
            <a:off x="1043640" y="5373360"/>
            <a:ext cx="3024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trike="noStrike">
                <a:solidFill>
                  <a:srgbClr val="f10000"/>
                </a:solidFill>
                <a:latin typeface="Arial"/>
              </a:rPr>
              <a:t>Mauvais !</a:t>
            </a:r>
            <a:endParaRPr/>
          </a:p>
        </p:txBody>
      </p:sp>
      <p:sp>
        <p:nvSpPr>
          <p:cNvPr id="153" name="CustomShape 27"/>
          <p:cNvSpPr/>
          <p:nvPr/>
        </p:nvSpPr>
        <p:spPr>
          <a:xfrm flipH="1">
            <a:off x="5189400" y="4437000"/>
            <a:ext cx="3125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trike="noStrike">
                <a:solidFill>
                  <a:srgbClr val="00a64b"/>
                </a:solidFill>
                <a:latin typeface="Arial"/>
              </a:rPr>
              <a:t>Bon !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-292680"/>
            <a:ext cx="9143640" cy="828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L’EXPERIENCE DES </a:t>
            </a:r>
            <a:r>
              <a:rPr b="1" lang="fr-FR" sz="2400" strike="noStrike">
                <a:solidFill>
                  <a:srgbClr val="000000"/>
                </a:solidFill>
                <a:latin typeface="Aharoni"/>
              </a:rPr>
              <a:t>" </a:t>
            </a: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ANCIENS</a:t>
            </a:r>
            <a:r>
              <a:rPr b="1" lang="fr-FR" sz="2400" strike="noStrike">
                <a:solidFill>
                  <a:srgbClr val="000000"/>
                </a:solidFill>
                <a:latin typeface="Aharoni"/>
              </a:rPr>
              <a:t> "</a:t>
            </a: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 L’ATTESTE: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ATTENDRE D’ÊTRE UN TIREUR CHEVRONNÉ POUR PRENDRE PART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AUX MATCHS AMICAUX, PUIS AUX CHAMPIONNATS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z="2800" strike="noStrike">
                <a:solidFill>
                  <a:srgbClr val="7030a0"/>
                </a:solidFill>
                <a:latin typeface="Calibri"/>
              </a:rPr>
              <a:t>N’EST PAS UN BON CALCUL 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fr-FR" sz="2800" strike="noStrike">
                <a:solidFill>
                  <a:srgbClr val="000000"/>
                </a:solidFill>
                <a:latin typeface="Calibri"/>
              </a:rPr>
              <a:t>SEULS</a:t>
            </a: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, LES MATCHS, PERMETTENT DE PROGRESSER,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DONC DE TROUVER DU PLAISIR DANS CETTE ACTIVITÉ,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Aharoni"/>
              </a:rPr>
              <a:t>…</a:t>
            </a:r>
            <a:r>
              <a:rPr b="1" lang="fr-FR" sz="2800" strike="noStrike">
                <a:solidFill>
                  <a:srgbClr val="000000"/>
                </a:solidFill>
                <a:latin typeface="Aharoni"/>
              </a:rPr>
              <a:t>DONT ON SE LASSE ASSEZ VITE,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z="2800" strike="noStrike">
                <a:solidFill>
                  <a:srgbClr val="000000"/>
                </a:solidFill>
                <a:latin typeface="Aharoni"/>
              </a:rPr>
              <a:t>SI ON PERSISTE A </a:t>
            </a:r>
            <a:r>
              <a:rPr b="1" lang="fr-FR" sz="2800" strike="noStrike">
                <a:solidFill>
                  <a:srgbClr val="000000"/>
                </a:solidFill>
                <a:latin typeface="Aharoni"/>
              </a:rPr>
              <a:t>"</a:t>
            </a:r>
            <a:r>
              <a:rPr b="1" i="1" lang="fr-FR" sz="2800" strike="noStrike">
                <a:solidFill>
                  <a:srgbClr val="000000"/>
                </a:solidFill>
                <a:latin typeface="Aharoni"/>
              </a:rPr>
              <a:t>SORTIR DU NOIR </a:t>
            </a:r>
            <a:r>
              <a:rPr b="1" lang="fr-FR" sz="2800" strike="noStrike">
                <a:solidFill>
                  <a:srgbClr val="000000"/>
                </a:solidFill>
                <a:latin typeface="Aharoni"/>
              </a:rPr>
              <a:t>" 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NOTRE CLUB ORGANISE DONC, CHAQUE SAISON,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UN CONCOURS INTERNE 10 METRES AUQUEL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TOUS ONT ACCÈS, QU’ILS SOIENT DEBUTANTS OU CONFIRMÉS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b0f0"/>
                </a:solidFill>
                <a:latin typeface="Calibri"/>
              </a:rPr>
              <a:t>POUR VOUS Y PRÉPARER, NOUS VOUS PRÉSENTONS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ff0000"/>
                </a:solidFill>
                <a:latin typeface="Calibri"/>
              </a:rPr>
              <a:t>LES TECHNIQUES DE BASE DU TIR SPORTIF.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" dur="1000"/>
                                        <p:tgtEl>
                                          <p:spTgt spid="84">
                                            <p:txEl>
                                              <p:pRg st="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1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" dur="1000"/>
                                        <p:tgtEl>
                                          <p:spTgt spid="84">
                                            <p:txEl>
                                              <p:pRg st="41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5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1000"/>
                                        <p:tgtEl>
                                          <p:spTgt spid="84">
                                            <p:txEl>
                                              <p:pRg st="95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38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4">
                                            <p:txEl>
                                              <p:pRg st="138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4">
                                            <p:txEl>
                                              <p:pRg st="138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65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" dur="1000"/>
                                        <p:tgtEl>
                                          <p:spTgt spid="84">
                                            <p:txEl>
                                              <p:pRg st="165" end="2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11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" dur="1000"/>
                                        <p:tgtEl>
                                          <p:spTgt spid="84">
                                            <p:txEl>
                                              <p:pRg st="211" end="2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60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8" dur="1000"/>
                                        <p:tgtEl>
                                          <p:spTgt spid="84">
                                            <p:txEl>
                                              <p:pRg st="260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91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" dur="1000"/>
                                        <p:tgtEl>
                                          <p:spTgt spid="84">
                                            <p:txEl>
                                              <p:pRg st="291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29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8" dur="1000"/>
                                        <p:tgtEl>
                                          <p:spTgt spid="84">
                                            <p:txEl>
                                              <p:pRg st="329" end="3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71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3" dur="1000"/>
                                        <p:tgtEl>
                                          <p:spTgt spid="84">
                                            <p:txEl>
                                              <p:pRg st="371" end="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09" end="4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8" dur="1000"/>
                                        <p:tgtEl>
                                          <p:spTgt spid="84">
                                            <p:txEl>
                                              <p:pRg st="409" end="4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63" end="5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3" dur="1000"/>
                                        <p:tgtEl>
                                          <p:spTgt spid="84">
                                            <p:txEl>
                                              <p:pRg st="463" end="5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06" end="5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8" dur="1000"/>
                                        <p:tgtEl>
                                          <p:spTgt spid="84">
                                            <p:txEl>
                                              <p:pRg st="506" end="5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79280" y="832320"/>
            <a:ext cx="8784720" cy="2743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Bien centrer ses éléments de visée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, mais avoir une </a:t>
            </a:r>
            <a:r>
              <a:rPr b="1" i="1" lang="fr-FR" strike="noStrike">
                <a:solidFill>
                  <a:srgbClr val="000000"/>
                </a:solidFill>
                <a:latin typeface="Times New Roman"/>
              </a:rPr>
              <a:t>ligne de visée décalée (par rapport au centre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fr-FR" strike="noStrike">
                <a:solidFill>
                  <a:srgbClr val="000000"/>
                </a:solidFill>
                <a:latin typeface="Times New Roman"/>
              </a:rPr>
              <a:t>de la cible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fr-FR" strike="noStrike" u="sng">
                <a:solidFill>
                  <a:srgbClr val="000000"/>
                </a:solidFill>
                <a:latin typeface="Times New Roman"/>
              </a:rPr>
              <a:t>reproduira, «en cible», un écart identique à ce décalage  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                 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(soit 2 mm, dans l’exemple choisi): on ne «sortira pas » du 9 !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fr-FR" sz="2000" strike="noStrike">
                <a:solidFill>
                  <a:srgbClr val="ff0000"/>
                </a:solidFill>
                <a:latin typeface="Wingdings"/>
              </a:rPr>
              <a:t></a:t>
            </a:r>
            <a:r>
              <a:rPr b="1" lang="fr-FR" sz="2000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fr-FR" sz="2000" strike="noStrike">
                <a:solidFill>
                  <a:srgbClr val="ff0000"/>
                </a:solidFill>
                <a:latin typeface="Times New Roman"/>
                <a:ea typeface="Times New Roman"/>
              </a:rPr>
              <a:t>Un déplacement de </a:t>
            </a:r>
            <a:r>
              <a:rPr b="1" i="1" lang="fr-FR" sz="2000" strike="noStrike">
                <a:solidFill>
                  <a:srgbClr val="ff0000"/>
                </a:solidFill>
                <a:latin typeface="Times New Roman"/>
                <a:ea typeface="Times New Roman"/>
              </a:rPr>
              <a:t>ligne de mire (en l’absence de décentrage !),</a:t>
            </a:r>
            <a:r>
              <a:rPr b="1" lang="fr-FR" sz="2000" strike="noStrike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b="1" lang="fr-FR" sz="2000" strike="noStrike">
                <a:solidFill>
                  <a:srgbClr val="c00000"/>
                </a:solidFill>
                <a:latin typeface="Times New Roman"/>
                <a:ea typeface="Times New Roman"/>
              </a:rPr>
              <a:t>en cible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b="1" lang="fr-FR" sz="2000" strike="noStrike">
                <a:solidFill>
                  <a:srgbClr val="ff0000"/>
                </a:solidFill>
                <a:latin typeface="Times New Roman"/>
                <a:ea typeface="Times New Roman"/>
              </a:rPr>
              <a:t>n’a donc que </a:t>
            </a:r>
            <a:r>
              <a:rPr b="1" lang="fr-FR" sz="2000" strike="noStrike" u="sng">
                <a:solidFill>
                  <a:srgbClr val="ff0000"/>
                </a:solidFill>
                <a:latin typeface="Times New Roman"/>
                <a:ea typeface="Times New Roman"/>
              </a:rPr>
              <a:t>peu d’incidence</a:t>
            </a:r>
            <a:r>
              <a:rPr b="1" lang="fr-FR" sz="2000" strike="noStrike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b="1" lang="fr-FR" sz="2000" strike="noStrike" u="sng">
                <a:solidFill>
                  <a:srgbClr val="ff0000"/>
                </a:solidFill>
                <a:latin typeface="Times New Roman"/>
                <a:ea typeface="Times New Roman"/>
              </a:rPr>
              <a:t>sur le résultat</a:t>
            </a:r>
            <a:r>
              <a:rPr b="1" lang="fr-FR" sz="2000" strike="noStrike">
                <a:solidFill>
                  <a:srgbClr val="ff0000"/>
                </a:solidFill>
                <a:latin typeface="Times New Roman"/>
                <a:ea typeface="Times New Roman"/>
              </a:rPr>
              <a:t> : c’est ce qu’on appelle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b="1" lang="fr-FR" sz="2000" strike="noStrike">
                <a:solidFill>
                  <a:srgbClr val="00b050"/>
                </a:solidFill>
                <a:latin typeface="Times New Roman"/>
                <a:ea typeface="Times New Roman"/>
              </a:rPr>
              <a:t>l’erreur "en parallèle "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b050"/>
                </a:solidFill>
                <a:latin typeface="Times New Roman"/>
                <a:ea typeface="Times New Roman"/>
              </a:rPr>
              <a:t>Elle est bénigne !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0" y="551160"/>
            <a:ext cx="914364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3 – LA VIS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E (suite 2): </a:t>
            </a:r>
            <a:r>
              <a:rPr b="1" lang="fr-FR" sz="2000" strike="noStrike">
                <a:solidFill>
                  <a:srgbClr val="00b050"/>
                </a:solidFill>
                <a:latin typeface="Arial"/>
              </a:rPr>
              <a:t>l’ERREUR EN PARALLÈLE</a:t>
            </a: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108000" y="3357720"/>
            <a:ext cx="8784720" cy="271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"/>
            </a:pPr>
            <a:r>
              <a:rPr b="1" lang="fr-FR" sz="2000" strike="noStrike" u="sng">
                <a:solidFill>
                  <a:srgbClr val="ff0000"/>
                </a:solidFill>
                <a:latin typeface="Times New Roman"/>
                <a:ea typeface="Times New Roman"/>
              </a:rPr>
              <a:t>Le pistolier prendra (et reproduira) des repères précis</a:t>
            </a:r>
            <a:r>
              <a:rPr b="1" lang="fr-FR" sz="2000" strike="noStrike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  <a:ea typeface="Times New Roman"/>
              </a:rPr>
              <a:t>de positionnement du guidon par rapport au visuel : tangent, rentré de la largeur d’une zone, rentré du tiers de la largeur du visuel etc. </a:t>
            </a:r>
            <a:r>
              <a:rPr b="1" i="1" lang="fr-FR" sz="2000" strike="noStrike">
                <a:solidFill>
                  <a:srgbClr val="000000"/>
                </a:solidFill>
                <a:latin typeface="Times New Roman"/>
                <a:ea typeface="Times New Roman"/>
              </a:rPr>
              <a:t>Il règlera son arme en conséquence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ff0000"/>
                </a:solidFill>
                <a:latin typeface="Wingdings"/>
                <a:ea typeface="Times New Roman"/>
              </a:rPr>
              <a:t></a:t>
            </a:r>
            <a:r>
              <a:rPr b="1" lang="fr-FR" sz="2400" strike="noStrike">
                <a:solidFill>
                  <a:srgbClr val="ff0000"/>
                </a:solidFill>
                <a:latin typeface="Times New Roman"/>
                <a:ea typeface="Times New Roman"/>
              </a:rPr>
              <a:t>Le tireur devra prendre conscience de ce que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ff0000"/>
                </a:solidFill>
                <a:latin typeface="Times New Roman"/>
                <a:ea typeface="Times New Roman"/>
              </a:rPr>
              <a:t>    </a:t>
            </a:r>
            <a:r>
              <a:rPr b="1" lang="fr-FR" sz="2400" strike="noStrike">
                <a:solidFill>
                  <a:srgbClr val="0070c0"/>
                </a:solidFill>
                <a:latin typeface="Times New Roman"/>
                <a:ea typeface="Times New Roman"/>
              </a:rPr>
              <a:t>la </a:t>
            </a:r>
            <a:r>
              <a:rPr b="1" i="1" lang="fr-FR" sz="2400" strike="noStrike">
                <a:solidFill>
                  <a:srgbClr val="0070c0"/>
                </a:solidFill>
                <a:latin typeface="Times New Roman"/>
                <a:ea typeface="Times New Roman"/>
              </a:rPr>
              <a:t>zone de visée est une zone large :</a:t>
            </a:r>
            <a:r>
              <a:rPr b="1" lang="fr-FR" sz="2400" strike="noStrike">
                <a:solidFill>
                  <a:srgbClr val="0070c0"/>
                </a:solidFill>
                <a:latin typeface="Times New Roman"/>
                <a:ea typeface="Times New Roman"/>
              </a:rPr>
              <a:t> c’est l’espace dans lequel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b="1" lang="fr-FR" sz="2800" strike="noStrike">
                <a:solidFill>
                  <a:srgbClr val="0070c0"/>
                </a:solidFill>
                <a:latin typeface="Times New Roman"/>
                <a:ea typeface="Times New Roman"/>
              </a:rPr>
              <a:t>« </a:t>
            </a:r>
            <a:r>
              <a:rPr b="1" i="1" lang="fr-FR" sz="2800" strike="noStrike">
                <a:solidFill>
                  <a:srgbClr val="00b050"/>
                </a:solidFill>
                <a:latin typeface="Times New Roman"/>
                <a:ea typeface="Times New Roman"/>
              </a:rPr>
              <a:t>on </a:t>
            </a:r>
            <a:r>
              <a:rPr b="1" i="1" lang="fr-FR" sz="3600" strike="noStrike">
                <a:solidFill>
                  <a:srgbClr val="00b050"/>
                </a:solidFill>
                <a:latin typeface="Times New Roman"/>
                <a:ea typeface="Times New Roman"/>
              </a:rPr>
              <a:t>peut </a:t>
            </a:r>
            <a:r>
              <a:rPr b="1" i="1" lang="fr-FR" sz="2800" strike="noStrike">
                <a:solidFill>
                  <a:srgbClr val="00b050"/>
                </a:solidFill>
                <a:latin typeface="Times New Roman"/>
                <a:ea typeface="Times New Roman"/>
              </a:rPr>
              <a:t>bouger</a:t>
            </a:r>
            <a:r>
              <a:rPr b="1" i="1" lang="fr-FR" sz="2800" strike="noStrike">
                <a:solidFill>
                  <a:srgbClr val="0070c0"/>
                </a:solidFill>
                <a:latin typeface="Times New Roman"/>
                <a:ea typeface="Times New Roman"/>
              </a:rPr>
              <a:t> »,</a:t>
            </a:r>
            <a:r>
              <a:rPr b="1" lang="fr-FR" sz="2800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b="1" lang="fr-FR" sz="2400" strike="noStrike">
                <a:solidFill>
                  <a:srgbClr val="0070c0"/>
                </a:solidFill>
                <a:latin typeface="Times New Roman"/>
                <a:ea typeface="Times New Roman"/>
              </a:rPr>
              <a:t>tout en réalisant un plomb "correct" !</a:t>
            </a:r>
            <a:endParaRPr/>
          </a:p>
        </p:txBody>
      </p:sp>
    </p:spTree>
  </p:cSld>
  <p:timing>
    <p:tnLst>
      <p:par>
        <p:cTn id="489" dur="indefinite" restart="never" nodeType="tmRoot">
          <p:childTnLst>
            <p:seq>
              <p:cTn id="490" dur="indefinite" nodeType="mainSeq">
                <p:childTnLst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5" dur="500"/>
                                        <p:tgtEl>
                                          <p:spTgt spid="154">
                                            <p:txEl>
                                              <p:pRg st="0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68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00" dur="500"/>
                                        <p:tgtEl>
                                          <p:spTgt spid="154">
                                            <p:txEl>
                                              <p:pRg st="168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52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05" dur="500"/>
                                        <p:tgtEl>
                                          <p:spTgt spid="154">
                                            <p:txEl>
                                              <p:pRg st="252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28" end="4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10" dur="500"/>
                                        <p:tgtEl>
                                          <p:spTgt spid="154">
                                            <p:txEl>
                                              <p:pRg st="328" end="4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00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15" dur="500"/>
                                        <p:tgtEl>
                                          <p:spTgt spid="154">
                                            <p:txEl>
                                              <p:pRg st="400" end="4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26" end="4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18" dur="500"/>
                                        <p:tgtEl>
                                          <p:spTgt spid="154">
                                            <p:txEl>
                                              <p:pRg st="426" end="4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23" dur="500"/>
                                        <p:tgtEl>
                                          <p:spTgt spid="156">
                                            <p:txEl>
                                              <p:pRg st="0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3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8" dur="500" fill="hold"/>
                                        <p:tgtEl>
                                          <p:spTgt spid="156">
                                            <p:txEl>
                                              <p:pRg st="23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9" dur="500" fill="hold"/>
                                        <p:tgtEl>
                                          <p:spTgt spid="156">
                                            <p:txEl>
                                              <p:pRg st="23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79" end="3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4" dur="500" fill="hold"/>
                                        <p:tgtEl>
                                          <p:spTgt spid="156">
                                            <p:txEl>
                                              <p:pRg st="279" end="3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5" dur="500" fill="hold"/>
                                        <p:tgtEl>
                                          <p:spTgt spid="156">
                                            <p:txEl>
                                              <p:pRg st="279" end="3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48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0" dur="500" fill="hold"/>
                                        <p:tgtEl>
                                          <p:spTgt spid="156">
                                            <p:txEl>
                                              <p:pRg st="348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1" dur="500" fill="hold"/>
                                        <p:tgtEl>
                                          <p:spTgt spid="156">
                                            <p:txEl>
                                              <p:pRg st="348" end="4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395280" y="917640"/>
            <a:ext cx="7542000" cy="5940000"/>
          </a:xfrm>
          <a:prstGeom prst="rect">
            <a:avLst/>
          </a:prstGeom>
          <a:ln w="936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1259640" y="0"/>
            <a:ext cx="6696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5400" strike="noStrike">
                <a:solidFill>
                  <a:srgbClr val="fefefd"/>
                </a:solidFill>
                <a:latin typeface="Calibri"/>
              </a:rPr>
              <a:t>BON !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Calibri"/>
              </a:rPr>
              <a:t>           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fr-FR" sz="4400" strike="noStrike">
                <a:solidFill>
                  <a:srgbClr val="000000"/>
                </a:solidFill>
                <a:latin typeface="Calibri"/>
              </a:rPr>
              <a:t>Choisir une zone de visée </a:t>
            </a:r>
            <a:r>
              <a:rPr lang="fr-FR" sz="4400" strike="noStrike">
                <a:solidFill>
                  <a:srgbClr val="ff0000"/>
                </a:solidFill>
                <a:latin typeface="Calibri"/>
              </a:rPr>
              <a:t>large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1908000" y="189000"/>
            <a:ext cx="5598720" cy="5597280"/>
          </a:xfrm>
          <a:prstGeom prst="ellipse">
            <a:avLst/>
          </a:pr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3"/>
          <p:cNvSpPr/>
          <p:nvPr/>
        </p:nvSpPr>
        <p:spPr>
          <a:xfrm>
            <a:off x="2195640" y="476280"/>
            <a:ext cx="5022360" cy="5022360"/>
          </a:xfrm>
          <a:prstGeom prst="ellipse">
            <a:avLst/>
          </a:pr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4"/>
          <p:cNvSpPr/>
          <p:nvPr/>
        </p:nvSpPr>
        <p:spPr>
          <a:xfrm>
            <a:off x="2484360" y="765000"/>
            <a:ext cx="4446360" cy="4444560"/>
          </a:xfrm>
          <a:prstGeom prst="ellipse">
            <a:avLst/>
          </a:pr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5"/>
          <p:cNvSpPr/>
          <p:nvPr/>
        </p:nvSpPr>
        <p:spPr>
          <a:xfrm>
            <a:off x="2771640" y="1052640"/>
            <a:ext cx="3870000" cy="3868200"/>
          </a:xfrm>
          <a:prstGeom prst="ellipse">
            <a:avLst/>
          </a:pr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6"/>
          <p:cNvSpPr/>
          <p:nvPr/>
        </p:nvSpPr>
        <p:spPr>
          <a:xfrm>
            <a:off x="3059280" y="1339920"/>
            <a:ext cx="3295440" cy="3293640"/>
          </a:xfrm>
          <a:prstGeom prst="ellipse">
            <a:avLst/>
          </a:pr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7"/>
          <p:cNvSpPr/>
          <p:nvPr/>
        </p:nvSpPr>
        <p:spPr>
          <a:xfrm>
            <a:off x="3348000" y="1628640"/>
            <a:ext cx="2719080" cy="2717280"/>
          </a:xfrm>
          <a:prstGeom prst="ellipse">
            <a:avLst/>
          </a:pr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8"/>
          <p:cNvSpPr/>
          <p:nvPr/>
        </p:nvSpPr>
        <p:spPr>
          <a:xfrm>
            <a:off x="3635280" y="1916280"/>
            <a:ext cx="2142720" cy="2141280"/>
          </a:xfrm>
          <a:prstGeom prst="ellipse">
            <a:avLst/>
          </a:prstGeom>
          <a:solidFill>
            <a:srgbClr val="bfbfb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9"/>
          <p:cNvSpPr/>
          <p:nvPr/>
        </p:nvSpPr>
        <p:spPr>
          <a:xfrm>
            <a:off x="3924360" y="2205000"/>
            <a:ext cx="1564920" cy="1564920"/>
          </a:xfrm>
          <a:prstGeom prst="ellipse">
            <a:avLst/>
          </a:prstGeom>
          <a:solidFill>
            <a:srgbClr val="bfbfb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0"/>
          <p:cNvSpPr/>
          <p:nvPr/>
        </p:nvSpPr>
        <p:spPr>
          <a:xfrm>
            <a:off x="4211640" y="2492280"/>
            <a:ext cx="990360" cy="988560"/>
          </a:xfrm>
          <a:prstGeom prst="ellipse">
            <a:avLst/>
          </a:prstGeom>
          <a:solidFill>
            <a:srgbClr val="bfbfb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1"/>
          <p:cNvSpPr/>
          <p:nvPr/>
        </p:nvSpPr>
        <p:spPr>
          <a:xfrm>
            <a:off x="4500720" y="2779560"/>
            <a:ext cx="414000" cy="414000"/>
          </a:xfrm>
          <a:prstGeom prst="ellipse">
            <a:avLst/>
          </a:prstGeom>
          <a:solidFill>
            <a:srgbClr val="bfbfb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2"/>
          <p:cNvSpPr/>
          <p:nvPr/>
        </p:nvSpPr>
        <p:spPr>
          <a:xfrm>
            <a:off x="4626000" y="2906640"/>
            <a:ext cx="180720" cy="178920"/>
          </a:xfrm>
          <a:prstGeom prst="ellipse">
            <a:avLst/>
          </a:prstGeom>
          <a:solidFill>
            <a:srgbClr val="bfbfb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13"/>
          <p:cNvSpPr/>
          <p:nvPr/>
        </p:nvSpPr>
        <p:spPr>
          <a:xfrm>
            <a:off x="4651200" y="2811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172" name="CustomShape 14"/>
          <p:cNvSpPr/>
          <p:nvPr/>
        </p:nvSpPr>
        <p:spPr>
          <a:xfrm>
            <a:off x="4651200" y="55548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2</a:t>
            </a:r>
            <a:endParaRPr/>
          </a:p>
        </p:txBody>
      </p:sp>
      <p:sp>
        <p:nvSpPr>
          <p:cNvPr id="173" name="CustomShape 15"/>
          <p:cNvSpPr/>
          <p:nvPr/>
        </p:nvSpPr>
        <p:spPr>
          <a:xfrm>
            <a:off x="4651200" y="830160"/>
            <a:ext cx="183960" cy="2725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3</a:t>
            </a:r>
            <a:endParaRPr/>
          </a:p>
        </p:txBody>
      </p:sp>
      <p:sp>
        <p:nvSpPr>
          <p:cNvPr id="174" name="CustomShape 16"/>
          <p:cNvSpPr/>
          <p:nvPr/>
        </p:nvSpPr>
        <p:spPr>
          <a:xfrm>
            <a:off x="4651200" y="110340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4</a:t>
            </a:r>
            <a:endParaRPr/>
          </a:p>
        </p:txBody>
      </p:sp>
      <p:sp>
        <p:nvSpPr>
          <p:cNvPr id="175" name="CustomShape 17"/>
          <p:cNvSpPr/>
          <p:nvPr/>
        </p:nvSpPr>
        <p:spPr>
          <a:xfrm>
            <a:off x="4651200" y="137808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5</a:t>
            </a:r>
            <a:endParaRPr/>
          </a:p>
        </p:txBody>
      </p:sp>
      <p:sp>
        <p:nvSpPr>
          <p:cNvPr id="176" name="CustomShape 18"/>
          <p:cNvSpPr/>
          <p:nvPr/>
        </p:nvSpPr>
        <p:spPr>
          <a:xfrm>
            <a:off x="4651200" y="1650960"/>
            <a:ext cx="183960" cy="27576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6</a:t>
            </a:r>
            <a:endParaRPr/>
          </a:p>
        </p:txBody>
      </p:sp>
      <p:sp>
        <p:nvSpPr>
          <p:cNvPr id="177" name="CustomShape 19"/>
          <p:cNvSpPr/>
          <p:nvPr/>
        </p:nvSpPr>
        <p:spPr>
          <a:xfrm>
            <a:off x="4651200" y="201780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7</a:t>
            </a:r>
            <a:endParaRPr/>
          </a:p>
        </p:txBody>
      </p:sp>
      <p:sp>
        <p:nvSpPr>
          <p:cNvPr id="178" name="CustomShape 20"/>
          <p:cNvSpPr/>
          <p:nvPr/>
        </p:nvSpPr>
        <p:spPr>
          <a:xfrm>
            <a:off x="4651200" y="229248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8</a:t>
            </a:r>
            <a:endParaRPr/>
          </a:p>
        </p:txBody>
      </p:sp>
      <p:sp>
        <p:nvSpPr>
          <p:cNvPr id="179" name="CustomShape 21"/>
          <p:cNvSpPr/>
          <p:nvPr/>
        </p:nvSpPr>
        <p:spPr>
          <a:xfrm>
            <a:off x="4651200" y="2565360"/>
            <a:ext cx="183960" cy="27576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9</a:t>
            </a:r>
            <a:endParaRPr/>
          </a:p>
        </p:txBody>
      </p:sp>
      <p:sp>
        <p:nvSpPr>
          <p:cNvPr id="180" name="CustomShape 22"/>
          <p:cNvSpPr/>
          <p:nvPr/>
        </p:nvSpPr>
        <p:spPr>
          <a:xfrm>
            <a:off x="4651200" y="3297240"/>
            <a:ext cx="183960" cy="27576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9</a:t>
            </a:r>
            <a:endParaRPr/>
          </a:p>
        </p:txBody>
      </p:sp>
      <p:sp>
        <p:nvSpPr>
          <p:cNvPr id="181" name="CustomShape 23"/>
          <p:cNvSpPr/>
          <p:nvPr/>
        </p:nvSpPr>
        <p:spPr>
          <a:xfrm>
            <a:off x="4651200" y="357192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8</a:t>
            </a:r>
            <a:endParaRPr/>
          </a:p>
        </p:txBody>
      </p:sp>
      <p:sp>
        <p:nvSpPr>
          <p:cNvPr id="182" name="CustomShape 24"/>
          <p:cNvSpPr/>
          <p:nvPr/>
        </p:nvSpPr>
        <p:spPr>
          <a:xfrm>
            <a:off x="4651200" y="384660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7</a:t>
            </a:r>
            <a:endParaRPr/>
          </a:p>
        </p:txBody>
      </p:sp>
      <p:sp>
        <p:nvSpPr>
          <p:cNvPr id="183" name="CustomShape 25"/>
          <p:cNvSpPr/>
          <p:nvPr/>
        </p:nvSpPr>
        <p:spPr>
          <a:xfrm>
            <a:off x="4651200" y="412128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6</a:t>
            </a:r>
            <a:endParaRPr/>
          </a:p>
        </p:txBody>
      </p:sp>
      <p:sp>
        <p:nvSpPr>
          <p:cNvPr id="184" name="CustomShape 26"/>
          <p:cNvSpPr/>
          <p:nvPr/>
        </p:nvSpPr>
        <p:spPr>
          <a:xfrm>
            <a:off x="4651200" y="43959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5</a:t>
            </a:r>
            <a:endParaRPr/>
          </a:p>
        </p:txBody>
      </p:sp>
      <p:sp>
        <p:nvSpPr>
          <p:cNvPr id="185" name="CustomShape 27"/>
          <p:cNvSpPr/>
          <p:nvPr/>
        </p:nvSpPr>
        <p:spPr>
          <a:xfrm>
            <a:off x="4651200" y="466884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4</a:t>
            </a:r>
            <a:endParaRPr/>
          </a:p>
        </p:txBody>
      </p:sp>
      <p:sp>
        <p:nvSpPr>
          <p:cNvPr id="186" name="CustomShape 28"/>
          <p:cNvSpPr/>
          <p:nvPr/>
        </p:nvSpPr>
        <p:spPr>
          <a:xfrm>
            <a:off x="4651200" y="503388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3</a:t>
            </a:r>
            <a:endParaRPr/>
          </a:p>
        </p:txBody>
      </p:sp>
      <p:sp>
        <p:nvSpPr>
          <p:cNvPr id="187" name="CustomShape 29"/>
          <p:cNvSpPr/>
          <p:nvPr/>
        </p:nvSpPr>
        <p:spPr>
          <a:xfrm>
            <a:off x="4651200" y="5308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2</a:t>
            </a:r>
            <a:endParaRPr/>
          </a:p>
        </p:txBody>
      </p:sp>
      <p:sp>
        <p:nvSpPr>
          <p:cNvPr id="188" name="CustomShape 30"/>
          <p:cNvSpPr/>
          <p:nvPr/>
        </p:nvSpPr>
        <p:spPr>
          <a:xfrm>
            <a:off x="4651200" y="558324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189" name="CustomShape 31"/>
          <p:cNvSpPr/>
          <p:nvPr/>
        </p:nvSpPr>
        <p:spPr>
          <a:xfrm>
            <a:off x="7304040" y="2860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190" name="CustomShape 32"/>
          <p:cNvSpPr/>
          <p:nvPr/>
        </p:nvSpPr>
        <p:spPr>
          <a:xfrm>
            <a:off x="7029360" y="2860560"/>
            <a:ext cx="183960" cy="2725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2</a:t>
            </a:r>
            <a:endParaRPr/>
          </a:p>
        </p:txBody>
      </p:sp>
      <p:sp>
        <p:nvSpPr>
          <p:cNvPr id="191" name="CustomShape 33"/>
          <p:cNvSpPr/>
          <p:nvPr/>
        </p:nvSpPr>
        <p:spPr>
          <a:xfrm>
            <a:off x="6664320" y="2860560"/>
            <a:ext cx="182160" cy="2725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3</a:t>
            </a:r>
            <a:endParaRPr/>
          </a:p>
        </p:txBody>
      </p:sp>
      <p:sp>
        <p:nvSpPr>
          <p:cNvPr id="192" name="CustomShape 34"/>
          <p:cNvSpPr/>
          <p:nvPr/>
        </p:nvSpPr>
        <p:spPr>
          <a:xfrm>
            <a:off x="6389640" y="2860560"/>
            <a:ext cx="183960" cy="2725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4</a:t>
            </a:r>
            <a:endParaRPr/>
          </a:p>
        </p:txBody>
      </p:sp>
      <p:sp>
        <p:nvSpPr>
          <p:cNvPr id="193" name="CustomShape 35"/>
          <p:cNvSpPr/>
          <p:nvPr/>
        </p:nvSpPr>
        <p:spPr>
          <a:xfrm>
            <a:off x="6114960" y="2860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5</a:t>
            </a:r>
            <a:endParaRPr/>
          </a:p>
        </p:txBody>
      </p:sp>
      <p:sp>
        <p:nvSpPr>
          <p:cNvPr id="194" name="CustomShape 36"/>
          <p:cNvSpPr/>
          <p:nvPr/>
        </p:nvSpPr>
        <p:spPr>
          <a:xfrm>
            <a:off x="5840280" y="2860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6</a:t>
            </a:r>
            <a:endParaRPr/>
          </a:p>
        </p:txBody>
      </p:sp>
      <p:sp>
        <p:nvSpPr>
          <p:cNvPr id="195" name="CustomShape 37"/>
          <p:cNvSpPr/>
          <p:nvPr/>
        </p:nvSpPr>
        <p:spPr>
          <a:xfrm>
            <a:off x="5565600" y="2860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7</a:t>
            </a:r>
            <a:endParaRPr/>
          </a:p>
        </p:txBody>
      </p:sp>
      <p:sp>
        <p:nvSpPr>
          <p:cNvPr id="196" name="CustomShape 38"/>
          <p:cNvSpPr/>
          <p:nvPr/>
        </p:nvSpPr>
        <p:spPr>
          <a:xfrm>
            <a:off x="5292720" y="2860560"/>
            <a:ext cx="1821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8</a:t>
            </a:r>
            <a:endParaRPr/>
          </a:p>
        </p:txBody>
      </p:sp>
      <p:sp>
        <p:nvSpPr>
          <p:cNvPr id="197" name="CustomShape 39"/>
          <p:cNvSpPr/>
          <p:nvPr/>
        </p:nvSpPr>
        <p:spPr>
          <a:xfrm>
            <a:off x="5018040" y="2860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9</a:t>
            </a:r>
            <a:endParaRPr/>
          </a:p>
        </p:txBody>
      </p:sp>
      <p:sp>
        <p:nvSpPr>
          <p:cNvPr id="198" name="CustomShape 40"/>
          <p:cNvSpPr/>
          <p:nvPr/>
        </p:nvSpPr>
        <p:spPr>
          <a:xfrm>
            <a:off x="4286160" y="2860560"/>
            <a:ext cx="183960" cy="27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9</a:t>
            </a:r>
            <a:endParaRPr/>
          </a:p>
        </p:txBody>
      </p:sp>
      <p:sp>
        <p:nvSpPr>
          <p:cNvPr id="199" name="CustomShape 41"/>
          <p:cNvSpPr/>
          <p:nvPr/>
        </p:nvSpPr>
        <p:spPr>
          <a:xfrm>
            <a:off x="4011480" y="2860560"/>
            <a:ext cx="183960" cy="2725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8</a:t>
            </a:r>
            <a:endParaRPr/>
          </a:p>
        </p:txBody>
      </p:sp>
      <p:sp>
        <p:nvSpPr>
          <p:cNvPr id="200" name="CustomShape 42"/>
          <p:cNvSpPr/>
          <p:nvPr/>
        </p:nvSpPr>
        <p:spPr>
          <a:xfrm>
            <a:off x="3646440" y="2860560"/>
            <a:ext cx="182160" cy="2725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7</a:t>
            </a:r>
            <a:endParaRPr/>
          </a:p>
        </p:txBody>
      </p:sp>
      <p:sp>
        <p:nvSpPr>
          <p:cNvPr id="201" name="CustomShape 43"/>
          <p:cNvSpPr/>
          <p:nvPr/>
        </p:nvSpPr>
        <p:spPr>
          <a:xfrm>
            <a:off x="3371760" y="2860560"/>
            <a:ext cx="182160" cy="2725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6</a:t>
            </a:r>
            <a:endParaRPr/>
          </a:p>
        </p:txBody>
      </p:sp>
      <p:sp>
        <p:nvSpPr>
          <p:cNvPr id="202" name="CustomShape 44"/>
          <p:cNvSpPr/>
          <p:nvPr/>
        </p:nvSpPr>
        <p:spPr>
          <a:xfrm>
            <a:off x="3097080" y="2860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5</a:t>
            </a:r>
            <a:endParaRPr/>
          </a:p>
        </p:txBody>
      </p:sp>
      <p:sp>
        <p:nvSpPr>
          <p:cNvPr id="203" name="CustomShape 45"/>
          <p:cNvSpPr/>
          <p:nvPr/>
        </p:nvSpPr>
        <p:spPr>
          <a:xfrm>
            <a:off x="2822400" y="2860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4</a:t>
            </a:r>
            <a:endParaRPr/>
          </a:p>
        </p:txBody>
      </p:sp>
      <p:sp>
        <p:nvSpPr>
          <p:cNvPr id="204" name="CustomShape 46"/>
          <p:cNvSpPr/>
          <p:nvPr/>
        </p:nvSpPr>
        <p:spPr>
          <a:xfrm>
            <a:off x="2548080" y="286056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3</a:t>
            </a:r>
            <a:endParaRPr/>
          </a:p>
        </p:txBody>
      </p:sp>
      <p:sp>
        <p:nvSpPr>
          <p:cNvPr id="205" name="CustomShape 47"/>
          <p:cNvSpPr/>
          <p:nvPr/>
        </p:nvSpPr>
        <p:spPr>
          <a:xfrm>
            <a:off x="2274840" y="2860560"/>
            <a:ext cx="1821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2</a:t>
            </a:r>
            <a:endParaRPr/>
          </a:p>
        </p:txBody>
      </p:sp>
      <p:sp>
        <p:nvSpPr>
          <p:cNvPr id="206" name="CustomShape 48"/>
          <p:cNvSpPr/>
          <p:nvPr/>
        </p:nvSpPr>
        <p:spPr>
          <a:xfrm>
            <a:off x="2000160" y="2841480"/>
            <a:ext cx="183960" cy="274320"/>
          </a:xfrm>
          <a:prstGeom prst="rect">
            <a:avLst/>
          </a:prstGeom>
          <a:noFill/>
          <a:ln w="3240">
            <a:noFill/>
          </a:ln>
        </p:spPr>
        <p:style>
          <a:lnRef idx="0"/>
          <a:fillRef idx="0"/>
          <a:effectRef idx="0"/>
          <a:fontRef idx="minor"/>
        </p:style>
        <p:txBody>
          <a:bodyPr lIns="12600" rIns="12600" tIns="12600" bIns="12600"/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207" name="CustomShape 49"/>
          <p:cNvSpPr/>
          <p:nvPr/>
        </p:nvSpPr>
        <p:spPr>
          <a:xfrm>
            <a:off x="0" y="4581360"/>
            <a:ext cx="9143640" cy="23634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50"/>
          <p:cNvSpPr/>
          <p:nvPr/>
        </p:nvSpPr>
        <p:spPr>
          <a:xfrm>
            <a:off x="3564000" y="4581360"/>
            <a:ext cx="2447640" cy="12837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51"/>
          <p:cNvSpPr/>
          <p:nvPr/>
        </p:nvSpPr>
        <p:spPr>
          <a:xfrm>
            <a:off x="4067280" y="4581360"/>
            <a:ext cx="1414080" cy="23634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52"/>
          <p:cNvSpPr/>
          <p:nvPr/>
        </p:nvSpPr>
        <p:spPr>
          <a:xfrm>
            <a:off x="3564000" y="4095720"/>
            <a:ext cx="990360" cy="988560"/>
          </a:xfrm>
          <a:prstGeom prst="ellipse">
            <a:avLst/>
          </a:prstGeom>
          <a:solidFill>
            <a:srgbClr val="e3c7bb"/>
          </a:solidFill>
          <a:ln w="3240">
            <a:solidFill>
              <a:srgbClr val="e3c7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53"/>
          <p:cNvSpPr/>
          <p:nvPr/>
        </p:nvSpPr>
        <p:spPr>
          <a:xfrm>
            <a:off x="4950000" y="4095720"/>
            <a:ext cx="990360" cy="988560"/>
          </a:xfrm>
          <a:prstGeom prst="ellipse">
            <a:avLst/>
          </a:prstGeom>
          <a:solidFill>
            <a:srgbClr val="e3c7bb"/>
          </a:solidFill>
          <a:ln w="3240">
            <a:solidFill>
              <a:srgbClr val="e3c7b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54"/>
          <p:cNvSpPr/>
          <p:nvPr/>
        </p:nvSpPr>
        <p:spPr>
          <a:xfrm>
            <a:off x="4067280" y="4076640"/>
            <a:ext cx="1368000" cy="1007640"/>
          </a:xfrm>
          <a:prstGeom prst="rect">
            <a:avLst/>
          </a:prstGeom>
          <a:solidFill>
            <a:srgbClr val="e3c7bb"/>
          </a:solidFill>
          <a:ln w="9360">
            <a:solidFill>
              <a:srgbClr val="e3c7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55"/>
          <p:cNvSpPr/>
          <p:nvPr/>
        </p:nvSpPr>
        <p:spPr>
          <a:xfrm>
            <a:off x="4067280" y="4594320"/>
            <a:ext cx="1414080" cy="236340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42" dur="indefinite" restart="never" nodeType="tmRoot">
          <p:childTnLst>
            <p:seq>
              <p:cTn id="543" dur="indefinite" nodeType="mainSeq">
                <p:childTnLst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48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90600" y="6313320"/>
            <a:ext cx="29880" cy="1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15" name="CustomShape 2"/>
          <p:cNvSpPr/>
          <p:nvPr/>
        </p:nvSpPr>
        <p:spPr>
          <a:xfrm>
            <a:off x="4545000" y="6313320"/>
            <a:ext cx="58320" cy="1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Times New Roman"/>
              </a:rPr>
              <a:t>1</a:t>
            </a:r>
            <a:endParaRPr/>
          </a:p>
        </p:txBody>
      </p:sp>
      <p:sp>
        <p:nvSpPr>
          <p:cNvPr id="216" name="CustomShape 3"/>
          <p:cNvSpPr/>
          <p:nvPr/>
        </p:nvSpPr>
        <p:spPr>
          <a:xfrm>
            <a:off x="2556000" y="657360"/>
            <a:ext cx="136008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PISTOLET:</a:t>
            </a:r>
            <a:endParaRPr/>
          </a:p>
        </p:txBody>
      </p:sp>
      <p:sp>
        <p:nvSpPr>
          <p:cNvPr id="217" name="CustomShape 4"/>
          <p:cNvSpPr/>
          <p:nvPr/>
        </p:nvSpPr>
        <p:spPr>
          <a:xfrm>
            <a:off x="390600" y="692280"/>
            <a:ext cx="29880" cy="13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18" name="CustomShape 5"/>
          <p:cNvSpPr/>
          <p:nvPr/>
        </p:nvSpPr>
        <p:spPr>
          <a:xfrm>
            <a:off x="4572360" y="825480"/>
            <a:ext cx="25560" cy="1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19" name="CustomShape 6"/>
          <p:cNvSpPr/>
          <p:nvPr/>
        </p:nvSpPr>
        <p:spPr>
          <a:xfrm>
            <a:off x="3851280" y="620640"/>
            <a:ext cx="3889080" cy="28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1900" strike="noStrike">
                <a:solidFill>
                  <a:srgbClr val="000000"/>
                </a:solidFill>
                <a:latin typeface="Arial"/>
              </a:rPr>
              <a:t>les 7 Phases de la VISÉE </a:t>
            </a:r>
            <a:endParaRPr/>
          </a:p>
        </p:txBody>
      </p:sp>
      <p:sp>
        <p:nvSpPr>
          <p:cNvPr id="220" name="CustomShape 7"/>
          <p:cNvSpPr/>
          <p:nvPr/>
        </p:nvSpPr>
        <p:spPr>
          <a:xfrm>
            <a:off x="390600" y="1233360"/>
            <a:ext cx="2988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21" name="CustomShape 8"/>
          <p:cNvSpPr/>
          <p:nvPr/>
        </p:nvSpPr>
        <p:spPr>
          <a:xfrm>
            <a:off x="390600" y="1936800"/>
            <a:ext cx="23400" cy="1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22" name="CustomShape 9"/>
          <p:cNvSpPr/>
          <p:nvPr/>
        </p:nvSpPr>
        <p:spPr>
          <a:xfrm>
            <a:off x="390600" y="2043000"/>
            <a:ext cx="12996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808080"/>
                </a:solidFill>
                <a:latin typeface="Arial"/>
              </a:rPr>
              <a:t>  </a:t>
            </a:r>
            <a:endParaRPr/>
          </a:p>
        </p:txBody>
      </p:sp>
      <p:sp>
        <p:nvSpPr>
          <p:cNvPr id="223" name="CustomShape 10"/>
          <p:cNvSpPr/>
          <p:nvPr/>
        </p:nvSpPr>
        <p:spPr>
          <a:xfrm>
            <a:off x="390600" y="2333520"/>
            <a:ext cx="3600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11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24" name="CustomShape 11"/>
          <p:cNvSpPr/>
          <p:nvPr/>
        </p:nvSpPr>
        <p:spPr>
          <a:xfrm>
            <a:off x="390600" y="1628640"/>
            <a:ext cx="734976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 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1 - </a:t>
            </a: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« Fixation » de la tête – droite et face à la cible</a:t>
            </a:r>
            <a:endParaRPr/>
          </a:p>
        </p:txBody>
      </p:sp>
      <p:sp>
        <p:nvSpPr>
          <p:cNvPr id="225" name="CustomShape 12"/>
          <p:cNvSpPr/>
          <p:nvPr/>
        </p:nvSpPr>
        <p:spPr>
          <a:xfrm>
            <a:off x="390600" y="2781360"/>
            <a:ext cx="3600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11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26" name="CustomShape 13"/>
          <p:cNvSpPr/>
          <p:nvPr/>
        </p:nvSpPr>
        <p:spPr>
          <a:xfrm>
            <a:off x="390600" y="2060640"/>
            <a:ext cx="787032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 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2 - </a:t>
            </a: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« montée » de l’arme au dessus du visuel</a:t>
            </a:r>
            <a:endParaRPr/>
          </a:p>
        </p:txBody>
      </p:sp>
      <p:sp>
        <p:nvSpPr>
          <p:cNvPr id="227" name="CustomShape 14"/>
          <p:cNvSpPr/>
          <p:nvPr/>
        </p:nvSpPr>
        <p:spPr>
          <a:xfrm>
            <a:off x="390600" y="3228840"/>
            <a:ext cx="3600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11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28" name="CustomShape 15"/>
          <p:cNvSpPr/>
          <p:nvPr/>
        </p:nvSpPr>
        <p:spPr>
          <a:xfrm>
            <a:off x="395280" y="2565360"/>
            <a:ext cx="3884400" cy="6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 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3 - </a:t>
            </a: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Vérification de la ligne de mire</a:t>
            </a:r>
            <a:endParaRPr/>
          </a:p>
        </p:txBody>
      </p:sp>
      <p:sp>
        <p:nvSpPr>
          <p:cNvPr id="229" name="CustomShape 16"/>
          <p:cNvSpPr/>
          <p:nvPr/>
        </p:nvSpPr>
        <p:spPr>
          <a:xfrm>
            <a:off x="390600" y="3678120"/>
            <a:ext cx="3600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11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30" name="CustomShape 17"/>
          <p:cNvSpPr/>
          <p:nvPr/>
        </p:nvSpPr>
        <p:spPr>
          <a:xfrm>
            <a:off x="390600" y="2997360"/>
            <a:ext cx="4766760" cy="60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 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4 - </a:t>
            </a: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« Descente en cible » ( = sous le visuel)</a:t>
            </a:r>
            <a:endParaRPr/>
          </a:p>
        </p:txBody>
      </p:sp>
      <p:sp>
        <p:nvSpPr>
          <p:cNvPr id="231" name="CustomShape 18"/>
          <p:cNvSpPr/>
          <p:nvPr/>
        </p:nvSpPr>
        <p:spPr>
          <a:xfrm>
            <a:off x="390600" y="4125960"/>
            <a:ext cx="3600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11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32" name="CustomShape 19"/>
          <p:cNvSpPr/>
          <p:nvPr/>
        </p:nvSpPr>
        <p:spPr>
          <a:xfrm>
            <a:off x="390600" y="3500280"/>
            <a:ext cx="586080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 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5 - </a:t>
            </a: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Accommodation (sur le guidon et non sur la cible)</a:t>
            </a:r>
            <a:endParaRPr/>
          </a:p>
        </p:txBody>
      </p:sp>
      <p:sp>
        <p:nvSpPr>
          <p:cNvPr id="233" name="CustomShape 20"/>
          <p:cNvSpPr/>
          <p:nvPr/>
        </p:nvSpPr>
        <p:spPr>
          <a:xfrm>
            <a:off x="585720" y="4570560"/>
            <a:ext cx="23400" cy="1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34" name="CustomShape 21"/>
          <p:cNvSpPr/>
          <p:nvPr/>
        </p:nvSpPr>
        <p:spPr>
          <a:xfrm>
            <a:off x="390600" y="3933720"/>
            <a:ext cx="876888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 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6 -  </a:t>
            </a: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Maintien de la visée dans la « zone de visée » </a:t>
            </a:r>
            <a:r>
              <a:rPr lang="fr-FR" sz="2400" strike="noStrike">
                <a:solidFill>
                  <a:srgbClr val="000000"/>
                </a:solidFill>
                <a:latin typeface="Times New Roman"/>
              </a:rPr>
              <a:t>(autorise le tremblement </a:t>
            </a:r>
            <a:r>
              <a:rPr lang="fr-FR" strike="noStrike">
                <a:solidFill>
                  <a:srgbClr val="000000"/>
                </a:solidFill>
                <a:latin typeface="Times New Roman"/>
              </a:rPr>
              <a:t>!)</a:t>
            </a:r>
            <a:endParaRPr/>
          </a:p>
        </p:txBody>
      </p:sp>
      <p:sp>
        <p:nvSpPr>
          <p:cNvPr id="235" name="CustomShape 22"/>
          <p:cNvSpPr/>
          <p:nvPr/>
        </p:nvSpPr>
        <p:spPr>
          <a:xfrm>
            <a:off x="585720" y="4965840"/>
            <a:ext cx="23400" cy="10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36" name="CustomShape 23"/>
          <p:cNvSpPr/>
          <p:nvPr/>
        </p:nvSpPr>
        <p:spPr>
          <a:xfrm>
            <a:off x="390600" y="4508640"/>
            <a:ext cx="685620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 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7 -  </a:t>
            </a: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Tenue de la visée avant, pendant et après le départ du coup.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237" name="CustomShape 24"/>
          <p:cNvSpPr/>
          <p:nvPr/>
        </p:nvSpPr>
        <p:spPr>
          <a:xfrm>
            <a:off x="585720" y="6014880"/>
            <a:ext cx="5832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</p:spTree>
  </p:cSld>
  <p:timing>
    <p:tnLst>
      <p:par>
        <p:cTn id="553" dur="indefinite" restart="never" nodeType="tmRoot">
          <p:childTnLst>
            <p:seq>
              <p:cTn id="554" dur="indefinite" nodeType="mainSeq">
                <p:childTnLst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59" dur="1000"/>
                                        <p:tgtEl>
                                          <p:spTgt spid="224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64" dur="1000"/>
                                        <p:tgtEl>
                                          <p:spTgt spid="226">
                                            <p:txEl>
                                              <p:p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69" dur="1000"/>
                                        <p:tgtEl>
                                          <p:spTgt spid="228">
                                            <p:txEl>
                                              <p:p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74" dur="1000"/>
                                        <p:tgtEl>
                                          <p:spTgt spid="23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79" dur="1000"/>
                                        <p:tgtEl>
                                          <p:spTgt spid="232">
                                            <p:txEl>
                                              <p:p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84" dur="1000"/>
                                        <p:tgtEl>
                                          <p:spTgt spid="234">
                                            <p:txEl>
                                              <p:pRg st="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589" dur="1000"/>
                                        <p:tgtEl>
                                          <p:spTgt spid="236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0" y="540720"/>
            <a:ext cx="9143640" cy="960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4 – L’ACTION DU DOIGT SUR LA QUEUE DE D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TENTE (le "LÂCHER" )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i="1" lang="fr-FR" sz="2000" strike="noStrike">
                <a:solidFill>
                  <a:srgbClr val="000000"/>
                </a:solidFill>
                <a:latin typeface="Arial"/>
              </a:rPr>
              <a:t>A) QUAND ?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9" name="CustomShape 2"/>
          <p:cNvSpPr/>
          <p:nvPr/>
        </p:nvSpPr>
        <p:spPr>
          <a:xfrm>
            <a:off x="539640" y="1416240"/>
            <a:ext cx="8604000" cy="1218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 Narrow"/>
              </a:rPr>
              <a:t>Action sensori-motrice </a:t>
            </a:r>
            <a:r>
              <a:rPr b="1" i="1" lang="fr-FR" strike="noStrike">
                <a:solidFill>
                  <a:srgbClr val="000000"/>
                </a:solidFill>
                <a:latin typeface="Arial Narrow"/>
              </a:rPr>
              <a:t>ultra sensible</a:t>
            </a:r>
            <a:r>
              <a:rPr b="1" lang="fr-FR" strike="noStrike">
                <a:solidFill>
                  <a:srgbClr val="000000"/>
                </a:solidFill>
                <a:latin typeface="Arial Narrow"/>
              </a:rPr>
              <a:t>, (le corps et l’esprit !), </a:t>
            </a:r>
            <a:r>
              <a:rPr b="1" lang="fr-FR" strike="noStrike">
                <a:solidFill>
                  <a:srgbClr val="ff0000"/>
                </a:solidFill>
                <a:latin typeface="Arial Narrow"/>
              </a:rPr>
              <a:t>le lâcher s’effectuera pendant les périodes de «moindres bougés</a:t>
            </a:r>
            <a:r>
              <a:rPr b="1" i="1" lang="fr-FR" strike="noStrike">
                <a:solidFill>
                  <a:srgbClr val="ff0000"/>
                </a:solidFill>
                <a:latin typeface="Arial Narrow"/>
              </a:rPr>
              <a:t>», </a:t>
            </a:r>
            <a:r>
              <a:rPr b="1" i="1" lang="fr-FR" sz="2000" strike="noStrike">
                <a:solidFill>
                  <a:srgbClr val="ff0000"/>
                </a:solidFill>
                <a:latin typeface="Aharoni"/>
              </a:rPr>
              <a:t>en acceptant </a:t>
            </a:r>
            <a:r>
              <a:rPr b="1" lang="fr-FR" sz="2000" strike="noStrike">
                <a:solidFill>
                  <a:srgbClr val="ff0000"/>
                </a:solidFill>
                <a:latin typeface="Aharoni"/>
              </a:rPr>
              <a:t>le</a:t>
            </a:r>
            <a:r>
              <a:rPr b="1" i="1" lang="fr-FR" sz="2000" strike="noStrike">
                <a:solidFill>
                  <a:srgbClr val="ff0000"/>
                </a:solidFill>
                <a:latin typeface="Aharoni"/>
              </a:rPr>
              <a:t> </a:t>
            </a:r>
            <a:r>
              <a:rPr b="1" lang="fr-FR" sz="2000" strike="noStrike">
                <a:solidFill>
                  <a:srgbClr val="ff0000"/>
                </a:solidFill>
                <a:latin typeface="Aharoni"/>
              </a:rPr>
              <a:t>tremblement</a:t>
            </a:r>
            <a:r>
              <a:rPr b="1" lang="fr-FR" strike="noStrike">
                <a:solidFill>
                  <a:srgbClr val="000000"/>
                </a:solidFill>
                <a:latin typeface="Arial Narrow"/>
              </a:rPr>
              <a:t>…tout en conservant les éléments de visée alignés, mais «flottants» sur le visuel (carabine), ou sous le visuel (pistolet) :</a:t>
            </a:r>
            <a:endParaRPr/>
          </a:p>
        </p:txBody>
      </p:sp>
      <p:sp>
        <p:nvSpPr>
          <p:cNvPr id="240" name="CustomShape 3"/>
          <p:cNvSpPr/>
          <p:nvPr/>
        </p:nvSpPr>
        <p:spPr>
          <a:xfrm>
            <a:off x="468360" y="2698920"/>
            <a:ext cx="8675280" cy="100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=&gt; Une fois prise la ligne de mire, l’œil «rivé» sur un </a:t>
            </a:r>
            <a:r>
              <a:rPr b="1" i="1" lang="fr-FR" sz="2000" strike="noStrike">
                <a:solidFill>
                  <a:srgbClr val="000000"/>
                </a:solidFill>
                <a:latin typeface="Arial"/>
              </a:rPr>
              <a:t>guidon bien net et bien centré sur le cran de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2000" strike="noStrike">
                <a:solidFill>
                  <a:srgbClr val="000000"/>
                </a:solidFill>
                <a:latin typeface="Arial"/>
              </a:rPr>
              <a:t>mire (pistolet) ou l’œilleton (carabine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),        le tireur initie la pression de l’index sur la queue de détente</a:t>
            </a:r>
            <a:endParaRPr/>
          </a:p>
        </p:txBody>
      </p:sp>
      <p:sp>
        <p:nvSpPr>
          <p:cNvPr id="241" name="CustomShape 4"/>
          <p:cNvSpPr/>
          <p:nvPr/>
        </p:nvSpPr>
        <p:spPr>
          <a:xfrm>
            <a:off x="468360" y="3716280"/>
            <a:ext cx="8424360" cy="82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b050"/>
                </a:solidFill>
                <a:latin typeface="Arial"/>
              </a:rPr>
              <a:t>Le «bon» tireur ne connaît pas le moment </a:t>
            </a:r>
            <a:r>
              <a:rPr b="1" i="1" lang="fr-FR" sz="2400" strike="noStrike">
                <a:solidFill>
                  <a:srgbClr val="00b050"/>
                </a:solidFill>
                <a:latin typeface="Arial"/>
              </a:rPr>
              <a:t>précis</a:t>
            </a:r>
            <a:r>
              <a:rPr b="1" lang="fr-FR" sz="2400" strike="noStrike">
                <a:solidFill>
                  <a:srgbClr val="00b050"/>
                </a:solidFill>
                <a:latin typeface="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b050"/>
                </a:solidFill>
                <a:latin typeface="Arial"/>
              </a:rPr>
              <a:t>où le coup va partir</a:t>
            </a:r>
            <a:endParaRPr/>
          </a:p>
        </p:txBody>
      </p:sp>
      <p:sp>
        <p:nvSpPr>
          <p:cNvPr id="242" name="CustomShape 5"/>
          <p:cNvSpPr/>
          <p:nvPr/>
        </p:nvSpPr>
        <p:spPr>
          <a:xfrm>
            <a:off x="468360" y="4508640"/>
            <a:ext cx="8135640" cy="1004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ff0000"/>
                </a:solidFill>
                <a:latin typeface="Arial"/>
              </a:rPr>
              <a:t>Un départ du coup qui surprend le tireur se traduit </a:t>
            </a:r>
            <a:r>
              <a:rPr b="1" i="1" lang="fr-FR" sz="2400" strike="noStrike">
                <a:solidFill>
                  <a:srgbClr val="ff0000"/>
                </a:solidFill>
                <a:latin typeface="Arial"/>
              </a:rPr>
              <a:t>rarement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 par un mauvais point </a:t>
            </a:r>
            <a:r>
              <a:rPr b="1" lang="fr-FR" strike="noStrike">
                <a:solidFill>
                  <a:srgbClr val="7030a0"/>
                </a:solidFill>
                <a:latin typeface="Arial"/>
              </a:rPr>
              <a:t>(…à moins qu’il ne ferme les yeux pendant le départ du coup, détruisant à coup sûr le centrage des éléments de visée !)</a:t>
            </a:r>
            <a:endParaRPr/>
          </a:p>
        </p:txBody>
      </p:sp>
      <p:sp>
        <p:nvSpPr>
          <p:cNvPr id="243" name="CustomShape 6"/>
          <p:cNvSpPr/>
          <p:nvPr/>
        </p:nvSpPr>
        <p:spPr>
          <a:xfrm>
            <a:off x="539640" y="5717160"/>
            <a:ext cx="8604000" cy="700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=&gt; 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Après le lâcher, le tireur reste en visée et conserve le doigt en contact avec la queue de détente (pendant au moins 1 seconde).</a:t>
            </a:r>
            <a:endParaRPr/>
          </a:p>
        </p:txBody>
      </p:sp>
    </p:spTree>
  </p:cSld>
  <p:timing>
    <p:tnLst>
      <p:par>
        <p:cTn id="590" dur="indefinite" restart="never" nodeType="tmRoot">
          <p:childTnLst>
            <p:seq>
              <p:cTn id="591" dur="indefinite" nodeType="mainSeq">
                <p:childTnLst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96" dur="1000"/>
                                        <p:tgtEl>
                                          <p:spTgt spid="239">
                                            <p:txEl>
                                              <p:pRg st="0" end="2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01" dur="1000"/>
                                        <p:tgtEl>
                                          <p:spTgt spid="240">
                                            <p:txEl>
                                              <p:pRg st="0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06" dur="1000"/>
                                        <p:tgtEl>
                                          <p:spTgt spid="241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11" dur="1000"/>
                                        <p:tgtEl>
                                          <p:spTgt spid="241">
                                            <p:txEl>
                                              <p:pRg st="49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616" dur="1000"/>
                                        <p:tgtEl>
                                          <p:spTgt spid="242">
                                            <p:txEl>
                                              <p:pRg st="0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21" dur="1000"/>
                                        <p:tgtEl>
                                          <p:spTgt spid="243">
                                            <p:txEl>
                                              <p:pRg st="0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0" y="673920"/>
            <a:ext cx="9143640" cy="807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4 – L’ACTION DU DOIGT SUR LA QUEUE DE D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TENTE (LÂCHER)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fr-FR" sz="2000" strike="noStrike">
                <a:solidFill>
                  <a:srgbClr val="000000"/>
                </a:solidFill>
                <a:latin typeface="Arial"/>
              </a:rPr>
              <a:t>B) COMMENT ?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0" y="1675800"/>
            <a:ext cx="9143640" cy="100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Les systèmes de détente de la plupart des armes de tir sportif possèdent une «bossette», c’est à dire un «point dur», à l’issue de la «course libre» de la queue de détente, sur laquelle le gras de la dernière phalange de l’index va :</a:t>
            </a:r>
            <a:endParaRPr/>
          </a:p>
        </p:txBody>
      </p:sp>
      <p:sp>
        <p:nvSpPr>
          <p:cNvPr id="246" name="CustomShape 3"/>
          <p:cNvSpPr/>
          <p:nvPr/>
        </p:nvSpPr>
        <p:spPr>
          <a:xfrm>
            <a:off x="611280" y="2644920"/>
            <a:ext cx="853236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b="1" i="1" lang="fr-FR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se poser, </a:t>
            </a:r>
            <a:endParaRPr/>
          </a:p>
        </p:txBody>
      </p:sp>
      <p:sp>
        <p:nvSpPr>
          <p:cNvPr id="247" name="CustomShape 4"/>
          <p:cNvSpPr/>
          <p:nvPr/>
        </p:nvSpPr>
        <p:spPr>
          <a:xfrm>
            <a:off x="611280" y="2913120"/>
            <a:ext cx="853236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b="1" i="1" lang="fr-FR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ne plus en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bouger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, </a:t>
            </a:r>
            <a:endParaRPr/>
          </a:p>
        </p:txBody>
      </p:sp>
      <p:sp>
        <p:nvSpPr>
          <p:cNvPr id="248" name="CustomShape 5"/>
          <p:cNvSpPr/>
          <p:nvPr/>
        </p:nvSpPr>
        <p:spPr>
          <a:xfrm>
            <a:off x="611280" y="3213000"/>
            <a:ext cx="5514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puis exercer une pression 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:</a:t>
            </a:r>
            <a:endParaRPr/>
          </a:p>
        </p:txBody>
      </p:sp>
      <p:sp>
        <p:nvSpPr>
          <p:cNvPr id="249" name="CustomShape 6"/>
          <p:cNvSpPr/>
          <p:nvPr/>
        </p:nvSpPr>
        <p:spPr>
          <a:xfrm>
            <a:off x="684360" y="3645000"/>
            <a:ext cx="799128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isotonique  </a:t>
            </a:r>
            <a:r>
              <a:rPr lang="fr-FR" strike="noStrike">
                <a:solidFill>
                  <a:srgbClr val="ff0000"/>
                </a:solidFill>
                <a:latin typeface="Arial"/>
              </a:rPr>
              <a:t>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( = d’intensité constante), douce, progressive, </a:t>
            </a:r>
            <a:endParaRPr/>
          </a:p>
        </p:txBody>
      </p:sp>
      <p:sp>
        <p:nvSpPr>
          <p:cNvPr id="250" name="CustomShape 7"/>
          <p:cNvSpPr/>
          <p:nvPr/>
        </p:nvSpPr>
        <p:spPr>
          <a:xfrm>
            <a:off x="1116000" y="4006800"/>
            <a:ext cx="8027640" cy="63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fr-FR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isométrique</a:t>
            </a:r>
            <a:r>
              <a:rPr lang="fr-FR" strike="noStrike">
                <a:solidFill>
                  <a:srgbClr val="ff0000"/>
                </a:solidFill>
                <a:latin typeface="Arial"/>
              </a:rPr>
              <a:t>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( = dans l’axe de l’arme), afin d’éviter d’induire un "couple" </a:t>
            </a:r>
            <a:r>
              <a:rPr i="1" lang="fr-FR" strike="noStrike">
                <a:solidFill>
                  <a:srgbClr val="000000"/>
                </a:solidFill>
                <a:latin typeface="Arial"/>
              </a:rPr>
              <a:t>détruisant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 la visée),</a:t>
            </a:r>
            <a:endParaRPr/>
          </a:p>
        </p:txBody>
      </p:sp>
      <p:sp>
        <p:nvSpPr>
          <p:cNvPr id="251" name="CustomShape 8"/>
          <p:cNvSpPr/>
          <p:nvPr/>
        </p:nvSpPr>
        <p:spPr>
          <a:xfrm>
            <a:off x="1116000" y="4602240"/>
            <a:ext cx="8027640" cy="1188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StarSymbol"/>
              <a:buChar char=""/>
            </a:pPr>
            <a:r>
              <a:rPr b="1" lang="fr-FR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volontariste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ON CONTINUE D’APPUYER…MÊME SI ON TREMBLE !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 jusqu’à ce que le mécanisme libère la masse de gaz compressée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éjectant le plomb…et PAS DE « POMPAGE » (pressions et relâchement successifs de la pression) !</a:t>
            </a:r>
            <a:endParaRPr/>
          </a:p>
        </p:txBody>
      </p:sp>
      <p:sp>
        <p:nvSpPr>
          <p:cNvPr id="252" name="CustomShape 9"/>
          <p:cNvSpPr/>
          <p:nvPr/>
        </p:nvSpPr>
        <p:spPr>
          <a:xfrm>
            <a:off x="0" y="6097320"/>
            <a:ext cx="914364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Le tireur sportif doit donc le </a:t>
            </a:r>
            <a:r>
              <a:rPr lang="fr-FR" sz="2000" strike="noStrike">
                <a:solidFill>
                  <a:srgbClr val="000000"/>
                </a:solidFill>
                <a:latin typeface="Arial"/>
              </a:rPr>
              <a:t>" 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travailler</a:t>
            </a:r>
            <a:r>
              <a:rPr lang="fr-FR" sz="2000" strike="noStrike">
                <a:solidFill>
                  <a:srgbClr val="000000"/>
                </a:solidFill>
                <a:latin typeface="Arial"/>
              </a:rPr>
              <a:t> "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en permanence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!</a:t>
            </a:r>
            <a:endParaRPr/>
          </a:p>
        </p:txBody>
      </p:sp>
      <p:sp>
        <p:nvSpPr>
          <p:cNvPr id="253" name="CustomShape 10"/>
          <p:cNvSpPr/>
          <p:nvPr/>
        </p:nvSpPr>
        <p:spPr>
          <a:xfrm>
            <a:off x="0" y="5742000"/>
            <a:ext cx="914364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lâcher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est responsable de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~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80% du succ</a:t>
            </a:r>
            <a:r>
              <a:rPr b="1" lang="fr-FR" sz="2000" strike="noStrike">
                <a:solidFill>
                  <a:srgbClr val="ff0000"/>
                </a:solidFill>
                <a:latin typeface="Calibri"/>
              </a:rPr>
              <a:t>è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s d</a:t>
            </a:r>
            <a:r>
              <a:rPr b="1" lang="fr-FR" sz="2000" strike="noStrike">
                <a:solidFill>
                  <a:srgbClr val="ff0000"/>
                </a:solidFill>
                <a:latin typeface="Calibri"/>
              </a:rPr>
              <a:t>’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un tir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</p:spTree>
  </p:cSld>
  <p:timing>
    <p:tnLst>
      <p:par>
        <p:cTn id="622" dur="indefinite" restart="never" nodeType="tmRoot">
          <p:childTnLst>
            <p:seq>
              <p:cTn id="623" dur="indefinite" nodeType="mainSeq">
                <p:childTnLst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28" dur="1000"/>
                                        <p:tgtEl>
                                          <p:spTgt spid="245">
                                            <p:txEl>
                                              <p:pRg st="0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633" dur="1000"/>
                                        <p:tgtEl>
                                          <p:spTgt spid="24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638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64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nodeType="clickEffect" fill="hold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64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65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nodeType="clickEffect" fill="hold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id="658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663" dur="1000"/>
                                        <p:tgtEl>
                                          <p:spTgt spid="253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668" dur="2000"/>
                                        <p:tgtEl>
                                          <p:spTgt spid="252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55640" y="1062000"/>
            <a:ext cx="7919640" cy="959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L’ACTION DU DOIGT SUR LA QUEUE DE D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TENTE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C)  EN R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SUM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5" name="CustomShape 2"/>
          <p:cNvSpPr/>
          <p:nvPr/>
        </p:nvSpPr>
        <p:spPr>
          <a:xfrm>
            <a:off x="611280" y="1708200"/>
            <a:ext cx="8532360" cy="1615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=&gt; </a:t>
            </a:r>
            <a:r>
              <a:rPr b="1" i="1" lang="fr-FR" sz="2000" strike="noStrike">
                <a:solidFill>
                  <a:srgbClr val="000000"/>
                </a:solidFill>
                <a:latin typeface="Aharoni"/>
              </a:rPr>
              <a:t>On ne doit pas se dire </a:t>
            </a:r>
            <a:r>
              <a:rPr b="1" lang="fr-FR" sz="2000" strike="noStrike">
                <a:solidFill>
                  <a:srgbClr val="000000"/>
                </a:solidFill>
                <a:latin typeface="Aharoni"/>
              </a:rPr>
              <a:t>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«… Là, maintenant ! je fais partir le coup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2000" strike="noStrike">
                <a:solidFill>
                  <a:srgbClr val="000000"/>
                </a:solidFill>
                <a:latin typeface="Arial"/>
              </a:rPr>
              <a:t>parce que je vois un 10 dans mon viseur ! …»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56" name="CustomShape 3"/>
          <p:cNvSpPr/>
          <p:nvPr/>
        </p:nvSpPr>
        <p:spPr>
          <a:xfrm>
            <a:off x="179280" y="3203640"/>
            <a:ext cx="8964360" cy="1310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haroni"/>
              </a:rPr>
              <a:t>=&gt; </a:t>
            </a:r>
            <a:r>
              <a:rPr b="1" i="1" lang="fr-FR" sz="2000" strike="noStrike">
                <a:solidFill>
                  <a:srgbClr val="000000"/>
                </a:solidFill>
                <a:latin typeface="Aharoni"/>
              </a:rPr>
              <a:t>Mais on doit se dire</a:t>
            </a:r>
            <a:r>
              <a:rPr b="1" lang="fr-FR" sz="2000" strike="noStrike">
                <a:solidFill>
                  <a:srgbClr val="000000"/>
                </a:solidFill>
                <a:latin typeface="Aharoni"/>
              </a:rPr>
              <a:t> :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« Je fais partir le coup </a:t>
            </a:r>
            <a:r>
              <a:rPr b="1" i="1" lang="fr-FR" sz="2000" strike="noStrike">
                <a:solidFill>
                  <a:srgbClr val="000000"/>
                </a:solidFill>
                <a:latin typeface="Arial"/>
              </a:rPr>
              <a:t>dans cette période ou je me sens bien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…où j’ai une visée conforme (œilleton/cran de mire et guidon alignés)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7" name="CustomShape 4"/>
          <p:cNvSpPr/>
          <p:nvPr/>
        </p:nvSpPr>
        <p:spPr>
          <a:xfrm>
            <a:off x="0" y="4281840"/>
            <a:ext cx="9143640" cy="100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 Black"/>
              </a:rPr>
              <a:t>C’est plus facile à dire qu’à faire…60 fois de suite 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 Black"/>
              </a:rPr>
              <a:t>…</a:t>
            </a:r>
            <a:r>
              <a:rPr b="1" lang="fr-FR" sz="2000" strike="noStrike">
                <a:solidFill>
                  <a:srgbClr val="000000"/>
                </a:solidFill>
                <a:latin typeface="Arial Black"/>
              </a:rPr>
              <a:t>Et c’est, naturellement, </a:t>
            </a:r>
            <a:r>
              <a:rPr b="1" lang="fr-FR" sz="2000" strike="noStrike">
                <a:solidFill>
                  <a:srgbClr val="ff0000"/>
                </a:solidFill>
                <a:latin typeface="Arial Black"/>
              </a:rPr>
              <a:t>la pratique</a:t>
            </a:r>
            <a:r>
              <a:rPr b="1" lang="fr-FR" sz="2000" strike="noStrike">
                <a:solidFill>
                  <a:srgbClr val="000000"/>
                </a:solidFill>
                <a:latin typeface="Arial Black"/>
              </a:rPr>
              <a:t> qui permet d’y arriver.</a:t>
            </a:r>
            <a:endParaRPr/>
          </a:p>
        </p:txBody>
      </p:sp>
    </p:spTree>
  </p:cSld>
  <p:timing>
    <p:tnLst>
      <p:par>
        <p:cTn id="669" dur="indefinite" restart="never" nodeType="tmRoot">
          <p:childTnLst>
            <p:seq>
              <p:cTn id="670" dur="indefinite" nodeType="mainSeq">
                <p:childTnLst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75" dur="1000"/>
                                        <p:tgtEl>
                                          <p:spTgt spid="255">
                                            <p:txEl>
                                              <p:pRg st="1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9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78" dur="1000"/>
                                        <p:tgtEl>
                                          <p:spTgt spid="255">
                                            <p:txEl>
                                              <p:pRg st="29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81" dur="1000"/>
                                        <p:tgtEl>
                                          <p:spTgt spid="255">
                                            <p:txEl>
                                              <p:pRg st="72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86" dur="1000"/>
                                        <p:tgtEl>
                                          <p:spTgt spid="256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6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89" dur="1000"/>
                                        <p:tgtEl>
                                          <p:spTgt spid="256">
                                            <p:txEl>
                                              <p:pRg st="26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4" dur="2000" fill="hold"/>
                                        <p:tgtEl>
                                          <p:spTgt spid="257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5" dur="2000" fill="hold"/>
                                        <p:tgtEl>
                                          <p:spTgt spid="257">
                                            <p:txEl>
                                              <p:pRg st="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6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8" dur="2000" fill="hold"/>
                                        <p:tgtEl>
                                          <p:spTgt spid="257">
                                            <p:txEl>
                                              <p:pRg st="56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9" dur="2000" fill="hold"/>
                                        <p:tgtEl>
                                          <p:spTgt spid="257">
                                            <p:txEl>
                                              <p:pRg st="56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0" y="1023480"/>
            <a:ext cx="9143640" cy="3289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fr-FR" sz="2800" strike="noStrike">
                <a:solidFill>
                  <a:srgbClr val="000000"/>
                </a:solidFill>
                <a:latin typeface="Times New Roman"/>
                <a:ea typeface="Times New Roman"/>
              </a:rPr>
              <a:t>Un BON TIREUR: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3200" strike="noStrike" u="sng">
                <a:solidFill>
                  <a:srgbClr val="ff0000"/>
                </a:solidFill>
                <a:latin typeface="Times New Roman"/>
                <a:ea typeface="Times New Roman"/>
              </a:rPr>
              <a:t>N’est pas obnubilé par le résultat</a:t>
            </a:r>
            <a:r>
              <a:rPr b="1" lang="fr-FR" sz="3200" strike="noStrike">
                <a:solidFill>
                  <a:srgbClr val="ff0000"/>
                </a:solidFill>
                <a:latin typeface="Times New Roman"/>
                <a:ea typeface="Times New Roman"/>
              </a:rPr>
              <a:t>,</a:t>
            </a:r>
            <a:r>
              <a:rPr b="1" lang="fr-FR" sz="3200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3200" strike="noStrike">
                <a:solidFill>
                  <a:srgbClr val="000000"/>
                </a:solidFill>
                <a:latin typeface="Times New Roman"/>
                <a:ea typeface="Times New Roman"/>
              </a:rPr>
              <a:t>Il laisse « </a:t>
            </a:r>
            <a:r>
              <a:rPr b="1" i="1" lang="fr-FR" sz="3200" strike="noStrike">
                <a:solidFill>
                  <a:srgbClr val="000000"/>
                </a:solidFill>
                <a:latin typeface="Times New Roman"/>
                <a:ea typeface="Times New Roman"/>
              </a:rPr>
              <a:t>bouger l’arme</a:t>
            </a:r>
            <a:r>
              <a:rPr b="1" lang="fr-FR" sz="3200" strike="noStrike">
                <a:solidFill>
                  <a:srgbClr val="000000"/>
                </a:solidFill>
                <a:latin typeface="Times New Roman"/>
                <a:ea typeface="Times New Roman"/>
              </a:rPr>
              <a:t> » sur la zone de visée,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3200" strike="noStrike">
                <a:solidFill>
                  <a:srgbClr val="000000"/>
                </a:solidFill>
                <a:latin typeface="Times New Roman"/>
                <a:ea typeface="Times New Roman"/>
              </a:rPr>
              <a:t>pendant "la montée en pression" du doigt.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ff0000"/>
                </a:solidFill>
                <a:latin typeface="Times New Roman"/>
                <a:ea typeface="Times New Roman"/>
              </a:rPr>
              <a:t>…</a:t>
            </a:r>
            <a:r>
              <a:rPr b="1" lang="fr-FR" sz="2800" strike="noStrike">
                <a:solidFill>
                  <a:srgbClr val="ff0000"/>
                </a:solidFill>
                <a:latin typeface="Times New Roman"/>
                <a:ea typeface="Times New Roman"/>
              </a:rPr>
              <a:t>ET TANT PIS « </a:t>
            </a:r>
            <a:r>
              <a:rPr b="1" i="1" lang="fr-FR" sz="2800" strike="noStrike">
                <a:solidFill>
                  <a:srgbClr val="ff0000"/>
                </a:solidFill>
                <a:latin typeface="Times New Roman"/>
                <a:ea typeface="Times New Roman"/>
              </a:rPr>
              <a:t>SI ÇA BOUGE »</a:t>
            </a:r>
            <a:r>
              <a:rPr b="1" lang="fr-FR" sz="2800" strike="noStrike">
                <a:solidFill>
                  <a:srgbClr val="ff0000"/>
                </a:solidFill>
                <a:latin typeface="Times New Roman"/>
                <a:ea typeface="Times New Roman"/>
              </a:rPr>
              <a:t> !!</a:t>
            </a:r>
            <a:endParaRPr/>
          </a:p>
        </p:txBody>
      </p:sp>
    </p:spTree>
  </p:cSld>
  <p:timing>
    <p:tnLst>
      <p:par>
        <p:cTn id="700" dur="indefinite" restart="never" nodeType="tmRoot">
          <p:childTnLst>
            <p:seq>
              <p:cTn id="701" dur="indefinite" nodeType="mainSeq">
                <p:childTnLst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706" dur="1000"/>
                                        <p:tgtEl>
                                          <p:spTgt spid="258">
                                            <p:txEl>
                                              <p:pRg st="19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6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711" dur="1000"/>
                                        <p:tgtEl>
                                          <p:spTgt spid="258">
                                            <p:txEl>
                                              <p:pRg st="56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07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716" dur="1000"/>
                                        <p:tgtEl>
                                          <p:spTgt spid="258">
                                            <p:txEl>
                                              <p:pRg st="107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51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721" dur="1000"/>
                                        <p:tgtEl>
                                          <p:spTgt spid="258">
                                            <p:txEl>
                                              <p:pRg st="151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0" y="705960"/>
            <a:ext cx="9143640" cy="4904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La « COORDINATION » ASSURE 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"TENUE"</a:t>
            </a:r>
            <a:r>
              <a:rPr b="1" lang="fr-FR" sz="2400" strike="noStrike">
                <a:solidFill>
                  <a:srgbClr val="000000"/>
                </a:solidFill>
                <a:latin typeface="Times New Roman"/>
                <a:ea typeface="Times New Roman"/>
              </a:rPr>
              <a:t> AU DÉPART DU COUP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600" strike="noStrike">
                <a:solidFill>
                  <a:srgbClr val="000000"/>
                </a:solidFill>
                <a:latin typeface="Wingdings"/>
                <a:ea typeface="Times New Roman"/>
              </a:rPr>
              <a:t>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Il n’y a pas </a:t>
            </a:r>
            <a:r>
              <a:rPr b="1" i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qu’une seule action, </a:t>
            </a:r>
            <a:r>
              <a:rPr b="1" i="1" lang="fr-FR" sz="2800" strike="noStrike">
                <a:solidFill>
                  <a:srgbClr val="000000"/>
                </a:solidFill>
                <a:latin typeface="Times New Roman"/>
                <a:ea typeface="Times New Roman"/>
              </a:rPr>
              <a:t>mais une coordination         des 3 dernières actions de la séquence de tir 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600" strike="noStrike">
                <a:solidFill>
                  <a:srgbClr val="984806"/>
                </a:solidFill>
                <a:latin typeface="Arial Black"/>
                <a:ea typeface="Times New Roman"/>
              </a:rPr>
              <a:t>Viser</a:t>
            </a:r>
            <a:r>
              <a:rPr b="1" lang="fr-FR" sz="2600" strike="noStrike">
                <a:solidFill>
                  <a:srgbClr val="000000"/>
                </a:solidFill>
                <a:latin typeface="Arial Black"/>
                <a:ea typeface="Times New Roman"/>
              </a:rPr>
              <a:t> – </a:t>
            </a:r>
            <a:r>
              <a:rPr b="1" lang="fr-FR" sz="2600" strike="noStrike">
                <a:solidFill>
                  <a:srgbClr val="244061"/>
                </a:solidFill>
                <a:latin typeface="Arial Black"/>
                <a:ea typeface="Times New Roman"/>
              </a:rPr>
              <a:t>Lâcher</a:t>
            </a:r>
            <a:r>
              <a:rPr b="1" lang="fr-FR" sz="2600" strike="noStrike">
                <a:solidFill>
                  <a:srgbClr val="000000"/>
                </a:solidFill>
                <a:latin typeface="Arial Black"/>
                <a:ea typeface="Times New Roman"/>
              </a:rPr>
              <a:t> – </a:t>
            </a:r>
            <a:r>
              <a:rPr b="1" lang="fr-FR" sz="2600" strike="noStrike">
                <a:solidFill>
                  <a:srgbClr val="00b050"/>
                </a:solidFill>
                <a:latin typeface="Arial Black"/>
                <a:ea typeface="Times New Roman"/>
              </a:rPr>
              <a:t>Tenir après le départ du coup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"/>
            </a:pPr>
            <a:r>
              <a:rPr b="1" lang="fr-FR" sz="2600" strike="noStrike">
                <a:solidFill>
                  <a:srgbClr val="ff0000"/>
                </a:solidFill>
                <a:latin typeface="Times New Roman"/>
                <a:ea typeface="Times New Roman"/>
              </a:rPr>
              <a:t>L’</a:t>
            </a:r>
            <a:r>
              <a:rPr b="1" lang="fr-FR" sz="2600" strike="noStrike">
                <a:solidFill>
                  <a:srgbClr val="984807"/>
                </a:solidFill>
                <a:latin typeface="Times New Roman"/>
                <a:ea typeface="Times New Roman"/>
              </a:rPr>
              <a:t>effort</a:t>
            </a:r>
            <a:r>
              <a:rPr b="1" lang="fr-FR" sz="2600" strike="noStrike">
                <a:solidFill>
                  <a:srgbClr val="ff0000"/>
                </a:solidFill>
                <a:latin typeface="Times New Roman"/>
                <a:ea typeface="Times New Roman"/>
              </a:rPr>
              <a:t> doit être maintenu</a:t>
            </a:r>
            <a:r>
              <a:rPr b="1" i="1" lang="fr-FR" sz="2600" strike="noStrike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b="1" i="1" lang="fr-FR" sz="2400" strike="noStrike">
                <a:solidFill>
                  <a:srgbClr val="ff0000"/>
                </a:solidFill>
                <a:latin typeface="Times New Roman"/>
                <a:ea typeface="Times New Roman"/>
              </a:rPr>
              <a:t>pendant et après le départ du coup:</a:t>
            </a:r>
            <a:endParaRPr/>
          </a:p>
          <a:p>
            <a:pPr>
              <a:lnSpc>
                <a:spcPct val="150000"/>
              </a:lnSpc>
            </a:pP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- dans l’action de viser (</a:t>
            </a:r>
            <a:r>
              <a:rPr b="1" lang="fr-FR" sz="2600" strike="noStrike">
                <a:solidFill>
                  <a:srgbClr val="984807"/>
                </a:solidFill>
                <a:latin typeface="Times New Roman"/>
                <a:ea typeface="Times New Roman"/>
              </a:rPr>
              <a:t>effort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fr-FR" sz="2600" strike="noStrike">
                <a:solidFill>
                  <a:srgbClr val="ff0000"/>
                </a:solidFill>
                <a:latin typeface="Times New Roman"/>
                <a:ea typeface="Times New Roman"/>
              </a:rPr>
              <a:t>visuel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),</a:t>
            </a:r>
            <a:endParaRPr/>
          </a:p>
          <a:p>
            <a:pPr>
              <a:lnSpc>
                <a:spcPct val="150000"/>
              </a:lnSpc>
            </a:pP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- dans l’action de stabiliser l’arme (</a:t>
            </a:r>
            <a:r>
              <a:rPr b="1" lang="fr-FR" sz="2600" strike="noStrike">
                <a:solidFill>
                  <a:srgbClr val="984807"/>
                </a:solidFill>
                <a:latin typeface="Times New Roman"/>
                <a:ea typeface="Times New Roman"/>
              </a:rPr>
              <a:t>effort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fr-FR" sz="2600" strike="noStrike">
                <a:solidFill>
                  <a:srgbClr val="ff0000"/>
                </a:solidFill>
                <a:latin typeface="Times New Roman"/>
                <a:ea typeface="Times New Roman"/>
              </a:rPr>
              <a:t>musculaire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),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- dans l’action de presser le doigt sur la queue de détente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b="1" lang="fr-FR" sz="2600" strike="noStrike">
                <a:solidFill>
                  <a:srgbClr val="984807"/>
                </a:solidFill>
                <a:latin typeface="Times New Roman"/>
                <a:ea typeface="Times New Roman"/>
              </a:rPr>
              <a:t>effort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fr-FR" sz="2600" strike="noStrike">
                <a:solidFill>
                  <a:srgbClr val="ff0000"/>
                </a:solidFill>
                <a:latin typeface="Times New Roman"/>
                <a:ea typeface="Times New Roman"/>
              </a:rPr>
              <a:t>musculaire</a:t>
            </a:r>
            <a:r>
              <a:rPr b="1" lang="fr-FR" sz="2600" strike="noStrike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  <a:endParaRPr/>
          </a:p>
        </p:txBody>
      </p:sp>
    </p:spTree>
  </p:cSld>
  <p:timing>
    <p:tnLst>
      <p:par>
        <p:cTn id="722" dur="indefinite" restart="never" nodeType="tmRoot">
          <p:childTnLst>
            <p:seq>
              <p:cTn id="723" dur="indefinite" nodeType="mainSeq">
                <p:childTnLst>
                  <p:par>
                    <p:cTn id="724" fill="hold">
                      <p:stCondLst>
                        <p:cond delay="indefinite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9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28" dur="1000"/>
                                        <p:tgtEl>
                                          <p:spTgt spid="259">
                                            <p:txEl>
                                              <p:pRg st="59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73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33" dur="1000"/>
                                        <p:tgtEl>
                                          <p:spTgt spid="259">
                                            <p:txEl>
                                              <p:pRg st="173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22" end="2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738" dur="1000"/>
                                        <p:tgtEl>
                                          <p:spTgt spid="259">
                                            <p:txEl>
                                              <p:pRg st="222" end="2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86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3" dur="500" fill="hold"/>
                                        <p:tgtEl>
                                          <p:spTgt spid="259">
                                            <p:txEl>
                                              <p:pRg st="286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4" dur="500" fill="hold"/>
                                        <p:tgtEl>
                                          <p:spTgt spid="259">
                                            <p:txEl>
                                              <p:pRg st="286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31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9" dur="500" fill="hold"/>
                                        <p:tgtEl>
                                          <p:spTgt spid="259">
                                            <p:txEl>
                                              <p:pRg st="331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0" dur="500" fill="hold"/>
                                        <p:tgtEl>
                                          <p:spTgt spid="259">
                                            <p:txEl>
                                              <p:pRg st="331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92" end="4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5" dur="500" fill="hold"/>
                                        <p:tgtEl>
                                          <p:spTgt spid="259">
                                            <p:txEl>
                                              <p:pRg st="392" end="4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6" dur="500" fill="hold"/>
                                        <p:tgtEl>
                                          <p:spTgt spid="259">
                                            <p:txEl>
                                              <p:pRg st="392" end="4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55" end="4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9" dur="500" fill="hold"/>
                                        <p:tgtEl>
                                          <p:spTgt spid="259">
                                            <p:txEl>
                                              <p:pRg st="455" end="4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0" dur="500" fill="hold"/>
                                        <p:tgtEl>
                                          <p:spTgt spid="259">
                                            <p:txEl>
                                              <p:pRg st="455" end="4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0" y="360720"/>
            <a:ext cx="914364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5 – L’« ANNONCE » et le REGLAGE  </a:t>
            </a:r>
            <a:endParaRPr/>
          </a:p>
        </p:txBody>
      </p:sp>
      <p:sp>
        <p:nvSpPr>
          <p:cNvPr id="261" name="CustomShape 2"/>
          <p:cNvSpPr/>
          <p:nvPr/>
        </p:nvSpPr>
        <p:spPr>
          <a:xfrm>
            <a:off x="179280" y="863280"/>
            <a:ext cx="8964360" cy="761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1) Rester en visée ~ 1 seconde après le départ du coup, c’est l’«ANNONCE».  </a:t>
            </a:r>
            <a:r>
              <a:rPr b="1" lang="fr-FR" sz="2400" strike="noStrike">
                <a:solidFill>
                  <a:srgbClr val="000000"/>
                </a:solidFill>
                <a:latin typeface="Arial Narrow"/>
              </a:rPr>
              <a:t>Elle permet de:</a:t>
            </a:r>
            <a:endParaRPr/>
          </a:p>
        </p:txBody>
      </p:sp>
      <p:sp>
        <p:nvSpPr>
          <p:cNvPr id="262" name="CustomShape 3"/>
          <p:cNvSpPr/>
          <p:nvPr/>
        </p:nvSpPr>
        <p:spPr>
          <a:xfrm>
            <a:off x="179280" y="1628640"/>
            <a:ext cx="871344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visualiser, mentalement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, l’impact du projectile sur la cible, </a:t>
            </a:r>
            <a:endParaRPr/>
          </a:p>
        </p:txBody>
      </p:sp>
      <p:sp>
        <p:nvSpPr>
          <p:cNvPr id="263" name="CustomShape 4"/>
          <p:cNvSpPr/>
          <p:nvPr/>
        </p:nvSpPr>
        <p:spPr>
          <a:xfrm>
            <a:off x="179280" y="2102040"/>
            <a:ext cx="896436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analyser 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la qualité du lâcher, </a:t>
            </a:r>
            <a:endParaRPr/>
          </a:p>
        </p:txBody>
      </p:sp>
      <p:sp>
        <p:nvSpPr>
          <p:cNvPr id="264" name="CustomShape 5"/>
          <p:cNvSpPr/>
          <p:nvPr/>
        </p:nvSpPr>
        <p:spPr>
          <a:xfrm>
            <a:off x="179280" y="2421000"/>
            <a:ext cx="8569080" cy="130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et, enfin,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éviter que le plomb ne parte vers le bas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en reposant l’arme trop précipitamment (la vitesse d’un projectile 10 M est faible !).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65" name="CustomShape 6"/>
          <p:cNvSpPr/>
          <p:nvPr/>
        </p:nvSpPr>
        <p:spPr>
          <a:xfrm>
            <a:off x="179280" y="2091600"/>
            <a:ext cx="8964360" cy="4633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2) RÉGLAGE (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ne peut se faire QUE lorsque les impacts sont GROUPÉS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Bien que la « période d’essais», en début de match, constitue le moment privilégié pour régler son arme à l’aide des deux mollettes de la hausse,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c00000"/>
                </a:solidFill>
                <a:latin typeface="Arial"/>
              </a:rPr>
              <a:t>il ne faut pas hésiter à la régler pendant le match, dès lors qu’on constate </a:t>
            </a:r>
            <a:r>
              <a:rPr b="1" i="1" lang="fr-FR" sz="2000" strike="noStrike">
                <a:solidFill>
                  <a:srgbClr val="c00000"/>
                </a:solidFill>
                <a:latin typeface="Arial"/>
              </a:rPr>
              <a:t>une répétition </a:t>
            </a:r>
            <a:r>
              <a:rPr b="1" lang="fr-FR" sz="2000" strike="noStrike">
                <a:solidFill>
                  <a:srgbClr val="c00000"/>
                </a:solidFill>
                <a:latin typeface="Arial"/>
              </a:rPr>
              <a:t>de « mauvais » impacts.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7030a0"/>
                </a:solidFill>
                <a:latin typeface="Arial"/>
              </a:rPr>
              <a:t>Mais agir </a:t>
            </a:r>
            <a:r>
              <a:rPr b="1" i="1" lang="fr-FR" sz="2000" strike="noStrike">
                <a:solidFill>
                  <a:srgbClr val="7030a0"/>
                </a:solidFill>
                <a:latin typeface="Arial"/>
              </a:rPr>
              <a:t>constamment</a:t>
            </a:r>
            <a:r>
              <a:rPr b="1" lang="fr-FR" sz="2000" strike="noStrike">
                <a:solidFill>
                  <a:srgbClr val="7030a0"/>
                </a:solidFill>
                <a:latin typeface="Arial"/>
              </a:rPr>
              <a:t> sur les réglages n’est, par contre,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7030a0"/>
                </a:solidFill>
                <a:latin typeface="Arial"/>
              </a:rPr>
              <a:t>pas recommandé.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Penser, aussi, qu’une petite rotation des pieds permet, bien souvent,                  de rectifier le point d’impact.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7030a0"/>
                </a:solidFill>
                <a:latin typeface="Calibri"/>
              </a:rPr>
              <a:t>…</a:t>
            </a:r>
            <a:r>
              <a:rPr b="1" lang="fr-FR" sz="2000" strike="noStrike">
                <a:solidFill>
                  <a:srgbClr val="7030a0"/>
                </a:solidFill>
                <a:latin typeface="Calibri"/>
              </a:rPr>
              <a:t>et puis, merci de ne pas accuser l’arme, lorsque vous avez « balancé »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7030a0"/>
                </a:solidFill>
                <a:latin typeface="Calibri"/>
              </a:rPr>
              <a:t> </a:t>
            </a:r>
            <a:r>
              <a:rPr b="1" lang="fr-FR" sz="2000" strike="noStrike">
                <a:solidFill>
                  <a:srgbClr val="7030a0"/>
                </a:solidFill>
                <a:latin typeface="Calibri"/>
              </a:rPr>
              <a:t>un «joli» coup de doigt !!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61" dur="indefinite" restart="never" nodeType="tmRoot">
          <p:childTnLst>
            <p:seq>
              <p:cTn id="762" dur="indefinite" nodeType="mainSeq">
                <p:childTnLst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67" dur="1000"/>
                                        <p:tgtEl>
                                          <p:spTgt spid="261">
                                            <p:txEl>
                                              <p:pRg st="0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7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7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8" fill="hold">
                      <p:stCondLst>
                        <p:cond delay="indefinite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82" dur="1000"/>
                                        <p:tgtEl>
                                          <p:spTgt spid="264">
                                            <p:txEl>
                                              <p:pRg st="0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3" fill="hold">
                      <p:stCondLst>
                        <p:cond delay="indefinite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87" dur="1000"/>
                                        <p:tgtEl>
                                          <p:spTgt spid="265">
                                            <p:txEl>
                                              <p:pRg st="6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8" fill="hold">
                      <p:stCondLst>
                        <p:cond delay="indefinite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73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92" dur="1000"/>
                                        <p:tgtEl>
                                          <p:spTgt spid="265">
                                            <p:txEl>
                                              <p:pRg st="73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20" end="3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97" dur="1000"/>
                                        <p:tgtEl>
                                          <p:spTgt spid="265">
                                            <p:txEl>
                                              <p:pRg st="220" end="3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37" end="3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00" dur="1000"/>
                                        <p:tgtEl>
                                          <p:spTgt spid="265">
                                            <p:txEl>
                                              <p:pRg st="337" end="3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96" end="4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03" dur="1000"/>
                                        <p:tgtEl>
                                          <p:spTgt spid="265">
                                            <p:txEl>
                                              <p:pRg st="396" end="4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4" fill="hold">
                      <p:stCondLst>
                        <p:cond delay="indefinite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14" end="5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08" dur="1000"/>
                                        <p:tgtEl>
                                          <p:spTgt spid="265">
                                            <p:txEl>
                                              <p:pRg st="414" end="5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34" end="6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13" dur="1000"/>
                                        <p:tgtEl>
                                          <p:spTgt spid="265">
                                            <p:txEl>
                                              <p:pRg st="534" end="6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06" end="6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18" dur="1000"/>
                                        <p:tgtEl>
                                          <p:spTgt spid="265">
                                            <p:txEl>
                                              <p:pRg st="606" end="6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2050560" cy="1890360"/>
          </a:xfrm>
          <a:prstGeom prst="rect">
            <a:avLst/>
          </a:prstGeom>
          <a:ln w="9360"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0" y="2147400"/>
            <a:ext cx="9143640" cy="1675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4000" strike="noStrike">
                <a:solidFill>
                  <a:srgbClr val="000000"/>
                </a:solidFill>
                <a:latin typeface="Calibri"/>
              </a:rPr>
              <a:t>Les TECHNIQUES de BASE du TIR SPORTIF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0" y="3341520"/>
            <a:ext cx="9143640" cy="4235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Extraits de supports pédagogiques de la Fédération Française de Tir...et des leçons d’une trentaine d’années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de monitorat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 descr=""/>
          <p:cNvPicPr/>
          <p:nvPr/>
        </p:nvPicPr>
        <p:blipFill>
          <a:blip r:embed="rId1"/>
          <a:stretch/>
        </p:blipFill>
        <p:spPr>
          <a:xfrm>
            <a:off x="0" y="260280"/>
            <a:ext cx="9143640" cy="6433920"/>
          </a:xfrm>
          <a:prstGeom prst="rect">
            <a:avLst/>
          </a:prstGeom>
          <a:ln w="9360"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0" y="5877360"/>
            <a:ext cx="83880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fr-FR" sz="2000" strike="noStrike">
                <a:solidFill>
                  <a:srgbClr val="ff0000"/>
                </a:solidFill>
                <a:latin typeface="Arial"/>
              </a:rPr>
              <a:t>En général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, Pistolet 10M :   4 "clics "  =   ~ 1 zone de la cible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                  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Carabine 10M :  3 "clics "  =   ~ 1 zone de la cible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251640" y="332640"/>
            <a:ext cx="86407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f10000"/>
                </a:solidFill>
                <a:latin typeface="Arial"/>
              </a:rPr>
              <a:t>Attention ! Le réglage de la carabine Hämmerli, c’est l’inverse !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0" y="638280"/>
            <a:ext cx="914364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6 – ADOPTER UNE "ATTITUDE MENTALE  POSITIVE" </a:t>
            </a:r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0" y="2080440"/>
            <a:ext cx="9035640" cy="1736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ff0000"/>
                </a:solidFill>
                <a:latin typeface="Arial"/>
              </a:rPr>
              <a:t>Vouloir </a:t>
            </a:r>
            <a:r>
              <a:rPr b="1" i="1" lang="fr-FR" strike="noStrike">
                <a:solidFill>
                  <a:srgbClr val="ff0000"/>
                </a:solidFill>
                <a:latin typeface="Arial"/>
              </a:rPr>
              <a:t>à tout prix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« lâcher », </a:t>
            </a:r>
            <a:r>
              <a:rPr b="1" lang="fr-FR" sz="1600" strike="noStrike">
                <a:solidFill>
                  <a:srgbClr val="ff0000"/>
                </a:solidFill>
                <a:latin typeface="Aharoni"/>
              </a:rPr>
              <a:t>étant </a:t>
            </a:r>
            <a:r>
              <a:rPr b="1" i="1" lang="fr-FR" sz="1600" strike="noStrike">
                <a:solidFill>
                  <a:srgbClr val="ff0000"/>
                </a:solidFill>
                <a:latin typeface="Aharoni"/>
              </a:rPr>
              <a:t>~ certain</a:t>
            </a:r>
            <a:r>
              <a:rPr b="1" lang="fr-FR" sz="1600" strike="noStrike">
                <a:solidFill>
                  <a:srgbClr val="ff0000"/>
                </a:solidFill>
                <a:latin typeface="Aharoni"/>
              </a:rPr>
              <a:t>  de provoquer une « erreur angulaire »</a:t>
            </a:r>
            <a:r>
              <a:rPr b="1" lang="fr-FR" strike="noStrike">
                <a:solidFill>
                  <a:srgbClr val="ff0000"/>
                </a:solidFill>
                <a:latin typeface="Aharoni"/>
              </a:rPr>
              <a:t>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ff0000"/>
                </a:solidFill>
                <a:latin typeface="Aharoni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au lieu de reposer sagement son arme, si on « ne se sent pas bien »,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7030a0"/>
                </a:solidFill>
                <a:latin typeface="Arial"/>
              </a:rPr>
              <a:t>ce n’est pas « sérieux » !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…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autant NE PAS VISER 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0" y="3716280"/>
            <a:ext cx="8964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0" y="4425120"/>
            <a:ext cx="9143640" cy="1522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Utiliser </a:t>
            </a:r>
            <a:r>
              <a:rPr b="1" lang="fr-FR" sz="2000" strike="noStrike" u="sng">
                <a:solidFill>
                  <a:srgbClr val="000000"/>
                </a:solidFill>
                <a:latin typeface="Times New Roman"/>
              </a:rPr>
              <a:t>positivement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 ce stress, </a:t>
            </a:r>
            <a:r>
              <a:rPr b="1" lang="fr-FR" sz="2000" strike="noStrike">
                <a:solidFill>
                  <a:srgbClr val="00b050"/>
                </a:solidFill>
                <a:latin typeface="Times New Roman"/>
              </a:rPr>
              <a:t>car</a:t>
            </a:r>
            <a:r>
              <a:rPr b="1" lang="fr-FR" strike="noStrike">
                <a:solidFill>
                  <a:srgbClr val="00b050"/>
                </a:solidFill>
                <a:latin typeface="Times New Roman"/>
              </a:rPr>
              <a:t> il </a:t>
            </a:r>
            <a:r>
              <a:rPr b="1" i="1" lang="fr-FR" strike="noStrike">
                <a:solidFill>
                  <a:srgbClr val="00b050"/>
                </a:solidFill>
                <a:latin typeface="Times New Roman"/>
              </a:rPr>
              <a:t>renforce</a:t>
            </a:r>
            <a:r>
              <a:rPr b="1" lang="fr-FR" strike="noStrike">
                <a:solidFill>
                  <a:srgbClr val="00b050"/>
                </a:solidFill>
                <a:latin typeface="Times New Roman"/>
              </a:rPr>
              <a:t> les </a:t>
            </a:r>
            <a:r>
              <a:rPr b="1" i="1" lang="fr-FR" strike="noStrike">
                <a:solidFill>
                  <a:srgbClr val="00b050"/>
                </a:solidFill>
                <a:latin typeface="Times New Roman"/>
              </a:rPr>
              <a:t>sensations tactiles et visuelles</a:t>
            </a:r>
            <a:r>
              <a:rPr lang="fr-FR" strike="noStrike">
                <a:solidFill>
                  <a:srgbClr val="000000"/>
                </a:solidFill>
                <a:latin typeface="Times New Roman"/>
              </a:rPr>
              <a:t> : </a:t>
            </a:r>
            <a:endParaRPr/>
          </a:p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Pour cela, </a:t>
            </a:r>
            <a:r>
              <a:rPr b="1" lang="fr-FR" sz="2000" strike="noStrike">
                <a:solidFill>
                  <a:srgbClr val="ff0000"/>
                </a:solidFill>
                <a:latin typeface="Times New Roman"/>
              </a:rPr>
              <a:t>se concentrer sur la technique </a:t>
            </a:r>
            <a:r>
              <a:rPr b="1" lang="fr-FR" strike="noStrike">
                <a:solidFill>
                  <a:srgbClr val="ff0000"/>
                </a:solidFill>
                <a:latin typeface="Times New Roman"/>
              </a:rPr>
              <a:t>(« dérouler », mentalement, la séquence de tir)</a:t>
            </a:r>
            <a:r>
              <a:rPr lang="fr-FR" strike="noStrike">
                <a:solidFill>
                  <a:srgbClr val="000000"/>
                </a:solidFill>
                <a:latin typeface="Times New Roman"/>
              </a:rPr>
              <a:t>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oublier les «mauvais coups» et réfléchir aux conditions qui ont permis « les bons »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fr-FR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1" lang="fr-FR" strike="noStrike">
                <a:solidFill>
                  <a:srgbClr val="7030a0"/>
                </a:solidFill>
                <a:latin typeface="Times New Roman"/>
              </a:rPr>
              <a:t>Ne </a:t>
            </a:r>
            <a:r>
              <a:rPr b="1" i="1" lang="fr-FR" strike="noStrike">
                <a:solidFill>
                  <a:srgbClr val="7030a0"/>
                </a:solidFill>
                <a:latin typeface="Times New Roman"/>
              </a:rPr>
              <a:t>jamais </a:t>
            </a:r>
            <a:r>
              <a:rPr b="1" lang="fr-FR" strike="noStrike">
                <a:solidFill>
                  <a:srgbClr val="7030a0"/>
                </a:solidFill>
                <a:latin typeface="Times New Roman"/>
              </a:rPr>
              <a:t>enregistrer ses scores </a:t>
            </a:r>
            <a:r>
              <a:rPr b="1" i="1" lang="fr-FR" strike="noStrike">
                <a:solidFill>
                  <a:srgbClr val="7030a0"/>
                </a:solidFill>
                <a:latin typeface="Times New Roman"/>
              </a:rPr>
              <a:t>pendant le match </a:t>
            </a:r>
            <a:r>
              <a:rPr b="1" lang="fr-FR" strike="noStrike">
                <a:solidFill>
                  <a:srgbClr val="7030a0"/>
                </a:solidFill>
                <a:latin typeface="Times New Roman"/>
              </a:rPr>
              <a:t>(</a:t>
            </a:r>
            <a:r>
              <a:rPr b="1" lang="fr-FR" strike="noStrike">
                <a:solidFill>
                  <a:srgbClr val="7030a0"/>
                </a:solidFill>
                <a:latin typeface="Wingdings"/>
              </a:rPr>
              <a:t></a:t>
            </a:r>
            <a:r>
              <a:rPr b="1" lang="fr-FR" strike="noStrike">
                <a:solidFill>
                  <a:srgbClr val="7030a0"/>
                </a:solidFill>
                <a:latin typeface="Times New Roman"/>
              </a:rPr>
              <a:t>déconcentration)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0" y="5805360"/>
            <a:ext cx="8964360" cy="669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Wingdings"/>
              </a:rPr>
              <a:t>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Se répéter que «</a:t>
            </a:r>
            <a:r>
              <a:rPr b="1" i="1" lang="fr-FR" sz="2000" strike="noStrike">
                <a:solidFill>
                  <a:srgbClr val="00b050"/>
                </a:solidFill>
                <a:latin typeface="Arial"/>
              </a:rPr>
              <a:t>ce n’est qu’un jeu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»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                                                            …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et qu’on n’est pas là pour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se faire du mal !</a:t>
            </a:r>
            <a:endParaRPr/>
          </a:p>
        </p:txBody>
      </p:sp>
      <p:sp>
        <p:nvSpPr>
          <p:cNvPr id="274" name="CustomShape 6"/>
          <p:cNvSpPr/>
          <p:nvPr/>
        </p:nvSpPr>
        <p:spPr>
          <a:xfrm>
            <a:off x="0" y="3860640"/>
            <a:ext cx="914364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Se répéter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qu’un «bon lâcher» (cf. § 4), provoquera,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au pire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, un 8,  en cas de «forte»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erreur en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parallèle,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due à un (léger) tremblement, lié au stress .</a:t>
            </a:r>
            <a:endParaRPr/>
          </a:p>
        </p:txBody>
      </p:sp>
      <p:sp>
        <p:nvSpPr>
          <p:cNvPr id="275" name="CustomShape 7"/>
          <p:cNvSpPr/>
          <p:nvPr/>
        </p:nvSpPr>
        <p:spPr>
          <a:xfrm>
            <a:off x="0" y="1125360"/>
            <a:ext cx="9143640" cy="91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002060"/>
                </a:solidFill>
                <a:latin typeface="Arial"/>
              </a:rPr>
              <a:t>La peur de «rater», l’énervement et la fatigue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se traduisent, surtout pour le pistolier, par une </a:t>
            </a:r>
            <a:r>
              <a:rPr lang="fr-FR" strike="noStrike">
                <a:solidFill>
                  <a:srgbClr val="984807"/>
                </a:solidFill>
                <a:latin typeface="Arial"/>
              </a:rPr>
              <a:t>action «libératoire»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- ou de défoulement - tel que le «coup de doigt» (impact à 14 heures) et le « coup de poignet» (impact à 12 heures), généralement hors visuel. </a:t>
            </a:r>
            <a:endParaRPr/>
          </a:p>
        </p:txBody>
      </p:sp>
    </p:spTree>
  </p:cSld>
  <p:timing>
    <p:tnLst>
      <p:par>
        <p:cTn id="819" dur="indefinite" restart="never" nodeType="tmRoot">
          <p:childTnLst>
            <p:seq>
              <p:cTn id="820" dur="indefinite" nodeType="mainSeq">
                <p:childTnLst>
                  <p:par>
                    <p:cTn id="821" fill="hold">
                      <p:stCondLst>
                        <p:cond delay="indefinite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25" dur="1000"/>
                                        <p:tgtEl>
                                          <p:spTgt spid="275">
                                            <p:txEl>
                                              <p:pRg st="0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0" dur="1000" fill="hold"/>
                                        <p:tgtEl>
                                          <p:spTgt spid="270">
                                            <p:txEl>
                                              <p:pRg st="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1" dur="1000" fill="hold"/>
                                        <p:tgtEl>
                                          <p:spTgt spid="270">
                                            <p:txEl>
                                              <p:pRg st="1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2" fill="hold">
                      <p:stCondLst>
                        <p:cond delay="indefinite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8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6" dur="1000" fill="hold"/>
                                        <p:tgtEl>
                                          <p:spTgt spid="270">
                                            <p:txEl>
                                              <p:pRg st="8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7" dur="1000" fill="hold"/>
                                        <p:tgtEl>
                                          <p:spTgt spid="270">
                                            <p:txEl>
                                              <p:pRg st="8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60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2" dur="1000" fill="hold"/>
                                        <p:tgtEl>
                                          <p:spTgt spid="270">
                                            <p:txEl>
                                              <p:pRg st="160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3" dur="1000" fill="hold"/>
                                        <p:tgtEl>
                                          <p:spTgt spid="270">
                                            <p:txEl>
                                              <p:pRg st="160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87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6" dur="1000" fill="hold"/>
                                        <p:tgtEl>
                                          <p:spTgt spid="270">
                                            <p:txEl>
                                              <p:pRg st="187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7" dur="1000" fill="hold"/>
                                        <p:tgtEl>
                                          <p:spTgt spid="270">
                                            <p:txEl>
                                              <p:pRg st="187" end="2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52" dur="1000"/>
                                        <p:tgtEl>
                                          <p:spTgt spid="274">
                                            <p:txEl>
                                              <p:pRg st="0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57" dur="1000"/>
                                        <p:tgtEl>
                                          <p:spTgt spid="272">
                                            <p:txEl>
                                              <p:pRg st="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90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60" dur="1000"/>
                                        <p:tgtEl>
                                          <p:spTgt spid="272">
                                            <p:txEl>
                                              <p:pRg st="90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83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63" dur="1000"/>
                                        <p:tgtEl>
                                          <p:spTgt spid="272">
                                            <p:txEl>
                                              <p:pRg st="183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67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66" dur="1000"/>
                                        <p:tgtEl>
                                          <p:spTgt spid="272">
                                            <p:txEl>
                                              <p:pRg st="267" end="3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nodeType="clickEffect" fill="hold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871" dur="2000"/>
                                        <p:tgtEl>
                                          <p:spTgt spid="273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nodeType="clickEffect" fill="hold" presetClass="entr" presetID="5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7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 transition="in">
                                      <p:cBhvr additive="repl">
                                        <p:cTn id="876" dur="2000"/>
                                        <p:tgtEl>
                                          <p:spTgt spid="273">
                                            <p:txEl>
                                              <p:pRg st="37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0" y="621000"/>
            <a:ext cx="914364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7 – LA RESPIRATION - LE REPOS</a:t>
            </a:r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0" y="1167480"/>
            <a:ext cx="9143640" cy="1462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La recherche de </a:t>
            </a:r>
            <a:r>
              <a:rPr b="1" i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l’immobilité optimale</a:t>
            </a:r>
            <a:r>
              <a:rPr b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 exige de </a:t>
            </a:r>
            <a:r>
              <a:rPr b="1" i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lâcher</a:t>
            </a:r>
            <a:r>
              <a:rPr b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 </a:t>
            </a:r>
            <a:r>
              <a:rPr b="1" i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en apnée</a:t>
            </a:r>
            <a:r>
              <a:rPr b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.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Le tireur respirera à fond pendant la montée de l’arme et videra à moitié ses poumons </a:t>
            </a:r>
            <a:r>
              <a:rPr b="1" i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au moment où il posera son doigt sur la queue de détente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trike="noStrike">
                <a:solidFill>
                  <a:srgbClr val="000000"/>
                </a:solidFill>
                <a:latin typeface="Bookman Old Style"/>
                <a:ea typeface="바탕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ff0000"/>
                </a:solidFill>
                <a:latin typeface="Bookman Old Style"/>
                <a:ea typeface="바탕"/>
              </a:rPr>
              <a:t>10 à 15 secondes constituent un temps convenable pour lâcher</a:t>
            </a:r>
            <a:endParaRPr/>
          </a:p>
        </p:txBody>
      </p:sp>
      <p:sp>
        <p:nvSpPr>
          <p:cNvPr id="278" name="CustomShape 3"/>
          <p:cNvSpPr/>
          <p:nvPr/>
        </p:nvSpPr>
        <p:spPr>
          <a:xfrm>
            <a:off x="179280" y="2781360"/>
            <a:ext cx="8964360" cy="91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"/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Si le coup n’est pas parti, une fois ces 10 à 15 secondes écoulées, 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 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reposer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impérativement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l’arme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, expirer et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reprendre la séquence de tir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(ou s’asseoir) ; </a:t>
            </a:r>
            <a:r>
              <a:rPr b="1" i="1" lang="fr-FR" strike="noStrike">
                <a:solidFill>
                  <a:srgbClr val="00b050"/>
                </a:solidFill>
                <a:latin typeface="Arial"/>
              </a:rPr>
              <a:t>Il n’y a pas de honte </a:t>
            </a:r>
            <a:r>
              <a:rPr b="1" lang="fr-FR" strike="noStrike">
                <a:solidFill>
                  <a:srgbClr val="00b050"/>
                </a:solidFill>
                <a:latin typeface="Arial"/>
              </a:rPr>
              <a:t>à ne pas lâcher au 1</a:t>
            </a:r>
            <a:r>
              <a:rPr b="1" lang="fr-FR" strike="noStrike" baseline="30000">
                <a:solidFill>
                  <a:srgbClr val="00b050"/>
                </a:solidFill>
                <a:latin typeface="Arial"/>
              </a:rPr>
              <a:t>er</a:t>
            </a:r>
            <a:r>
              <a:rPr b="1" lang="fr-FR" strike="noStrike">
                <a:solidFill>
                  <a:srgbClr val="00b050"/>
                </a:solidFill>
                <a:latin typeface="Arial"/>
              </a:rPr>
              <a:t> , voire du 2</a:t>
            </a:r>
            <a:r>
              <a:rPr b="1" lang="fr-FR" strike="noStrike" baseline="30000">
                <a:solidFill>
                  <a:srgbClr val="00b050"/>
                </a:solidFill>
                <a:latin typeface="Arial"/>
              </a:rPr>
              <a:t>ème</a:t>
            </a:r>
            <a:r>
              <a:rPr b="1" lang="fr-FR" strike="noStrike">
                <a:solidFill>
                  <a:srgbClr val="00b050"/>
                </a:solidFill>
                <a:latin typeface="Arial"/>
              </a:rPr>
              <a:t> essai !</a:t>
            </a:r>
            <a:endParaRPr/>
          </a:p>
        </p:txBody>
      </p:sp>
      <p:sp>
        <p:nvSpPr>
          <p:cNvPr id="279" name="CustomShape 4"/>
          <p:cNvSpPr/>
          <p:nvPr/>
        </p:nvSpPr>
        <p:spPr>
          <a:xfrm>
            <a:off x="108000" y="3767400"/>
            <a:ext cx="9035640" cy="2072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</a:rPr>
              <a:t>Le temps de tir (pour un match à 10 M) est de 1H45 (en 60 coups)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</a:rPr>
              <a:t>offrant largement le temps de se reposer, 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</a:rPr>
              <a:t>                      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ce qu’il est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indispensable 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de faire, 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à son propre rythme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 :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</a:rPr>
              <a:t>                                 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- soit tous les 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p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 plombs (10 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en moyenne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), 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</a:rPr>
              <a:t>                                 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- soit toutes les 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 minutes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et,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en tout cas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fr-FR" strike="noStrike">
                <a:solidFill>
                  <a:srgbClr val="ff0000"/>
                </a:solidFill>
                <a:latin typeface="Calibri"/>
              </a:rPr>
              <a:t>quand la concentration, si importante dans le tir sportif,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ff0000"/>
                </a:solidFill>
                <a:latin typeface="Calibri"/>
              </a:rPr>
              <a:t>commence à baisser.</a:t>
            </a:r>
            <a:endParaRPr/>
          </a:p>
        </p:txBody>
      </p:sp>
      <p:sp>
        <p:nvSpPr>
          <p:cNvPr id="280" name="CustomShape 5"/>
          <p:cNvSpPr/>
          <p:nvPr/>
        </p:nvSpPr>
        <p:spPr>
          <a:xfrm>
            <a:off x="0" y="5839200"/>
            <a:ext cx="9143640" cy="63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Symbol"/>
              </a:rPr>
              <a:t>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Pour se reposer, s’asseoir en restant « concentré ». Ne pas s’éloigner du pas de tir sans raison majeure (et après accord de l’arbitre, au cours d’une compétition officielle). </a:t>
            </a:r>
            <a:endParaRPr/>
          </a:p>
        </p:txBody>
      </p:sp>
    </p:spTree>
  </p:cSld>
  <p:timing>
    <p:tnLst>
      <p:par>
        <p:cTn id="877" dur="indefinite" restart="never" nodeType="tmRoot">
          <p:childTnLst>
            <p:seq>
              <p:cTn id="878" dur="indefinite" nodeType="mainSeq">
                <p:childTnLst>
                  <p:par>
                    <p:cTn id="879" fill="hold">
                      <p:stCondLst>
                        <p:cond delay="indefinite"/>
                      </p:stCondLst>
                      <p:childTnLst>
                        <p:par>
                          <p:cTn id="880" fill="hold">
                            <p:stCondLst>
                              <p:cond delay="0"/>
                            </p:stCondLst>
                            <p:childTnLst>
                              <p:par>
                                <p:cTn id="88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83" dur="1000"/>
                                        <p:tgtEl>
                                          <p:spTgt spid="277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5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86" dur="1000"/>
                                        <p:tgtEl>
                                          <p:spTgt spid="277">
                                            <p:txEl>
                                              <p:pRg st="65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10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1" dur="1000" fill="hold"/>
                                        <p:tgtEl>
                                          <p:spTgt spid="277">
                                            <p:txEl>
                                              <p:pRg st="210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2" dur="1000" fill="hold"/>
                                        <p:tgtEl>
                                          <p:spTgt spid="277">
                                            <p:txEl>
                                              <p:pRg st="210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97" dur="1000"/>
                                        <p:tgtEl>
                                          <p:spTgt spid="278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9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00" dur="1000"/>
                                        <p:tgtEl>
                                          <p:spTgt spid="278">
                                            <p:txEl>
                                              <p:pRg st="69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43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03" dur="1000"/>
                                        <p:tgtEl>
                                          <p:spTgt spid="278">
                                            <p:txEl>
                                              <p:pRg st="143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08" dur="1000"/>
                                        <p:tgtEl>
                                          <p:spTgt spid="279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9" fill="hold">
                      <p:stCondLst>
                        <p:cond delay="indefinite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5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13" dur="1000"/>
                                        <p:tgtEl>
                                          <p:spTgt spid="279">
                                            <p:txEl>
                                              <p:pRg st="65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08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16" dur="1000"/>
                                        <p:tgtEl>
                                          <p:spTgt spid="279">
                                            <p:txEl>
                                              <p:pRg st="108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90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19" dur="1000"/>
                                        <p:tgtEl>
                                          <p:spTgt spid="279">
                                            <p:txEl>
                                              <p:pRg st="190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66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22" dur="1000"/>
                                        <p:tgtEl>
                                          <p:spTgt spid="279">
                                            <p:txEl>
                                              <p:pRg st="266" end="3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27" end="4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25" dur="1000"/>
                                        <p:tgtEl>
                                          <p:spTgt spid="279">
                                            <p:txEl>
                                              <p:pRg st="327" end="4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06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28" dur="1000"/>
                                        <p:tgtEl>
                                          <p:spTgt spid="279">
                                            <p:txEl>
                                              <p:pRg st="406" end="4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33" dur="1000"/>
                                        <p:tgtEl>
                                          <p:spTgt spid="280">
                                            <p:txEl>
                                              <p:pRg st="0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0" y="415440"/>
            <a:ext cx="914364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Résumons nous en rappelant le "déroulé" d’un Match de Tir :</a:t>
            </a:r>
            <a:endParaRPr/>
          </a:p>
        </p:txBody>
      </p:sp>
      <p:sp>
        <p:nvSpPr>
          <p:cNvPr id="282" name="CustomShape 2"/>
          <p:cNvSpPr/>
          <p:nvPr/>
        </p:nvSpPr>
        <p:spPr>
          <a:xfrm>
            <a:off x="0" y="971640"/>
            <a:ext cx="9143640" cy="39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1 - 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J’arrive, "cool", au Stand, mais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décidé(e) à "travailler chacun de mes 60 lâchers " </a:t>
            </a:r>
            <a:endParaRPr/>
          </a:p>
        </p:txBody>
      </p:sp>
      <p:sp>
        <p:nvSpPr>
          <p:cNvPr id="283" name="CustomShape 3"/>
          <p:cNvSpPr/>
          <p:nvPr/>
        </p:nvSpPr>
        <p:spPr>
          <a:xfrm>
            <a:off x="0" y="1489680"/>
            <a:ext cx="9143640" cy="700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2 - 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Je prends une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position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 et une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prise en mains/épaulé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de l’arme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confortables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,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me procurant un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maximum de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stabilité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. Mon corps et mon arme «ne font qu’un»</a:t>
            </a:r>
            <a:endParaRPr/>
          </a:p>
        </p:txBody>
      </p:sp>
      <p:sp>
        <p:nvSpPr>
          <p:cNvPr id="284" name="CustomShape 4"/>
          <p:cNvSpPr/>
          <p:nvPr/>
        </p:nvSpPr>
        <p:spPr>
          <a:xfrm>
            <a:off x="0" y="2780640"/>
            <a:ext cx="9143640" cy="3260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4 - 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Vidant mes poumons à moitié (apnée),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je prépare «mon lâcher» en «rattrapant»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la course libre de la queue de détente ; je «m’appuie» sur le point dur et j’y reste: 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pas de «pompage»,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5 -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J’exerce,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jusqu’au départ du coup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,  une pression progressive sur la queue de détente, dans l’axe de l’arme, 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même si je tremble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: mieux vaut un 8 (</a:t>
            </a:r>
            <a:r>
              <a:rPr i="1" lang="fr-FR" strike="noStrike">
                <a:solidFill>
                  <a:srgbClr val="000000"/>
                </a:solidFill>
                <a:latin typeface="Arial"/>
              </a:rPr>
              <a:t>erreur en parallèle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), qu’un 2, parce que la peur ou l’énervement m’auront fait faire ce </a:t>
            </a:r>
            <a:r>
              <a:rPr i="1" lang="fr-FR" strike="noStrike">
                <a:solidFill>
                  <a:srgbClr val="000000"/>
                </a:solidFill>
                <a:latin typeface="Arial"/>
              </a:rPr>
              <a:t>coup de doigt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 responsable des détestables </a:t>
            </a:r>
            <a:r>
              <a:rPr i="1" lang="fr-FR" strike="noStrike">
                <a:solidFill>
                  <a:srgbClr val="000000"/>
                </a:solidFill>
                <a:latin typeface="Arial"/>
              </a:rPr>
              <a:t>erreurs angulaires (résultat d’un désalignement des éléments de visée)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 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5" name="CustomShape 5"/>
          <p:cNvSpPr/>
          <p:nvPr/>
        </p:nvSpPr>
        <p:spPr>
          <a:xfrm>
            <a:off x="0" y="5300640"/>
            <a:ext cx="90356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6- Le coup parti, je reste en visée un instant: c’est l’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Annonce</a:t>
            </a:r>
            <a:r>
              <a:rPr lang="fr-FR" strike="noStrike">
                <a:solidFill>
                  <a:srgbClr val="000000"/>
                </a:solidFill>
                <a:latin typeface="Arial"/>
              </a:rPr>
              <a:t> : 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Ai-je bien «travaillé» ?</a:t>
            </a:r>
            <a:endParaRPr/>
          </a:p>
        </p:txBody>
      </p:sp>
      <p:sp>
        <p:nvSpPr>
          <p:cNvPr id="286" name="CustomShape 6"/>
          <p:cNvSpPr/>
          <p:nvPr/>
        </p:nvSpPr>
        <p:spPr>
          <a:xfrm>
            <a:off x="0" y="2117160"/>
            <a:ext cx="9143640" cy="1004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3 - 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Je prends une «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visée conforme» ( = je vois les éléments de visée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nets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 et la cible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floue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). Je conserve mes éléments de visée alignés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jusqu’au départ du coup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,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7" name="CustomShape 7"/>
          <p:cNvSpPr/>
          <p:nvPr/>
        </p:nvSpPr>
        <p:spPr>
          <a:xfrm>
            <a:off x="0" y="5715000"/>
            <a:ext cx="9143640" cy="1309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7 - Je me repose périodiquement, à mon rythme, </a:t>
            </a:r>
            <a:r>
              <a:rPr i="1" lang="fr-FR" sz="2000" strike="noStrike">
                <a:solidFill>
                  <a:srgbClr val="000000"/>
                </a:solidFill>
                <a:latin typeface="Calibri"/>
              </a:rPr>
              <a:t>tout en restant concentré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Bon Tir !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b050"/>
                </a:solidFill>
                <a:latin typeface="Calibri"/>
              </a:rPr>
              <a:t>       </a:t>
            </a:r>
            <a:endParaRPr/>
          </a:p>
        </p:txBody>
      </p:sp>
    </p:spTree>
  </p:cSld>
  <p:timing>
    <p:tnLst>
      <p:par>
        <p:cTn id="934" dur="indefinite" restart="never" nodeType="tmRoot">
          <p:childTnLst>
            <p:seq>
              <p:cTn id="935" dur="indefinite" nodeType="mainSeq">
                <p:childTnLst>
                  <p:par>
                    <p:cTn id="936" fill="hold">
                      <p:stCondLst>
                        <p:cond delay="indefinite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0" dur="1000" fill="hold"/>
                                        <p:tgtEl>
                                          <p:spTgt spid="282">
                                            <p:txEl>
                                              <p:p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1" dur="1000" fill="hold"/>
                                        <p:tgtEl>
                                          <p:spTgt spid="282">
                                            <p:txEl>
                                              <p:p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46" dur="1000"/>
                                        <p:tgtEl>
                                          <p:spTgt spid="283">
                                            <p:txEl>
                                              <p:p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1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49" dur="1000"/>
                                        <p:tgtEl>
                                          <p:spTgt spid="283">
                                            <p:txEl>
                                              <p:pRg st="81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54" dur="1000"/>
                                        <p:tgtEl>
                                          <p:spTgt spid="286">
                                            <p:txEl>
                                              <p:pRg st="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5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86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57" dur="1000"/>
                                        <p:tgtEl>
                                          <p:spTgt spid="286">
                                            <p:txEl>
                                              <p:pRg st="86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8" fill="hold">
                      <p:stCondLst>
                        <p:cond delay="indefinite"/>
                      </p:stCondLst>
                      <p:childTnLst>
                        <p:par>
                          <p:cTn id="959" fill="hold">
                            <p:stCondLst>
                              <p:cond delay="0"/>
                            </p:stCondLst>
                            <p:childTnLst>
                              <p:par>
                                <p:cTn id="96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62" dur="1000"/>
                                        <p:tgtEl>
                                          <p:spTgt spid="284">
                                            <p:txEl>
                                              <p:p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81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67" dur="1000"/>
                                        <p:tgtEl>
                                          <p:spTgt spid="284">
                                            <p:txEl>
                                              <p:pRg st="81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8" fill="hold">
                      <p:stCondLst>
                        <p:cond delay="indefinite"/>
                      </p:stCondLst>
                      <p:childTnLst>
                        <p:par>
                          <p:cTn id="969" fill="hold">
                            <p:stCondLst>
                              <p:cond delay="0"/>
                            </p:stCondLst>
                            <p:childTnLst>
                              <p:par>
                                <p:cTn id="9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88" end="5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72" dur="1000"/>
                                        <p:tgtEl>
                                          <p:spTgt spid="284">
                                            <p:txEl>
                                              <p:pRg st="188" end="5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3" fill="hold">
                      <p:stCondLst>
                        <p:cond delay="indefinite"/>
                      </p:stCondLst>
                      <p:childTnLst>
                        <p:par>
                          <p:cTn id="974" fill="hold">
                            <p:stCondLst>
                              <p:cond delay="0"/>
                            </p:stCondLst>
                            <p:childTnLst>
                              <p:par>
                                <p:cTn id="97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77" dur="2000"/>
                                        <p:tgtEl>
                                          <p:spTgt spid="285">
                                            <p:txEl>
                                              <p:pRg st="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8" fill="hold">
                      <p:stCondLst>
                        <p:cond delay="indefinite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82" dur="1000"/>
                                        <p:tgtEl>
                                          <p:spTgt spid="287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5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87" dur="1000"/>
                                        <p:tgtEl>
                                          <p:spTgt spid="287">
                                            <p:txEl>
                                              <p:pRg st="75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8" fill="hold">
                      <p:stCondLst>
                        <p:cond delay="indefinite"/>
                      </p:stCondLst>
                      <p:childTnLst>
                        <p:par>
                          <p:cTn id="989" fill="hold">
                            <p:stCondLst>
                              <p:cond delay="0"/>
                            </p:stCondLst>
                            <p:childTnLst>
                              <p:par>
                                <p:cTn id="99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2" dur="2000" fill="hold"/>
                                        <p:tgtEl>
                                          <p:spTgt spid="287">
                                            <p:txEl>
                                              <p:pRg st="8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3" dur="2000" fill="hold"/>
                                        <p:tgtEl>
                                          <p:spTgt spid="287">
                                            <p:txEl>
                                              <p:pRg st="85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463320"/>
            <a:ext cx="9143640" cy="943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fr-FR" sz="3200" strike="noStrike">
                <a:solidFill>
                  <a:srgbClr val="000000"/>
                </a:solidFill>
                <a:latin typeface="Calibri"/>
              </a:rPr>
              <a:t>SPORT A PART ENTIÈRE</a:t>
            </a: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LE TIR REQUIERT: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611280" y="1844640"/>
            <a:ext cx="792144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BONNE FORME PHYSIQUE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: pendant le tir, </a:t>
            </a:r>
            <a:r>
              <a:rPr b="1" i="1" lang="fr-FR" strike="noStrike">
                <a:solidFill>
                  <a:srgbClr val="000000"/>
                </a:solidFill>
                <a:latin typeface="Arial Black"/>
              </a:rPr>
              <a:t>tous les muscles du corps sont TONIQUES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611280" y="2852640"/>
            <a:ext cx="7345080" cy="912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Calibri"/>
              </a:rPr>
              <a:t>É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QUILIBRE  MENTAL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: indispensable à une bonne </a:t>
            </a:r>
            <a:r>
              <a:rPr b="1" lang="fr-FR" strike="noStrike">
                <a:solidFill>
                  <a:srgbClr val="000000"/>
                </a:solidFill>
                <a:latin typeface="Arial Black"/>
              </a:rPr>
              <a:t>coordination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 Black"/>
              </a:rPr>
              <a:t>  </a:t>
            </a:r>
            <a:r>
              <a:rPr b="1" lang="fr-FR" strike="noStrike">
                <a:solidFill>
                  <a:srgbClr val="000000"/>
                </a:solidFill>
                <a:latin typeface="Arial Black"/>
              </a:rPr>
              <a:t>sensori-motrice </a:t>
            </a:r>
            <a:endParaRPr/>
          </a:p>
        </p:txBody>
      </p:sp>
      <p:sp>
        <p:nvSpPr>
          <p:cNvPr id="91" name="CustomShape 4"/>
          <p:cNvSpPr/>
          <p:nvPr/>
        </p:nvSpPr>
        <p:spPr>
          <a:xfrm>
            <a:off x="611280" y="3500280"/>
            <a:ext cx="7489440" cy="913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PRUDENCE et SENS DE LA RESPONSABILIT</a:t>
            </a:r>
            <a:r>
              <a:rPr b="1" lang="fr-FR" strike="noStrike">
                <a:solidFill>
                  <a:srgbClr val="ff0000"/>
                </a:solidFill>
                <a:latin typeface="Calibri"/>
              </a:rPr>
              <a:t>É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: une armes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constitue un </a:t>
            </a:r>
            <a:r>
              <a:rPr b="1" lang="fr-FR" strike="noStrike">
                <a:solidFill>
                  <a:srgbClr val="000000"/>
                </a:solidFill>
                <a:latin typeface="Arial Black"/>
              </a:rPr>
              <a:t>danger potentiel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pour soi-même et pour les autres</a:t>
            </a:r>
            <a:endParaRPr/>
          </a:p>
        </p:txBody>
      </p:sp>
      <p:sp>
        <p:nvSpPr>
          <p:cNvPr id="92" name="CustomShape 5"/>
          <p:cNvSpPr/>
          <p:nvPr/>
        </p:nvSpPr>
        <p:spPr>
          <a:xfrm>
            <a:off x="611280" y="4864320"/>
            <a:ext cx="8532360" cy="63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PERS</a:t>
            </a:r>
            <a:r>
              <a:rPr b="1" lang="fr-FR" strike="noStrike">
                <a:solidFill>
                  <a:srgbClr val="ff0000"/>
                </a:solidFill>
                <a:latin typeface="Calibri"/>
              </a:rPr>
              <a:t>É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VERANCE et MODESTIE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1" lang="fr-FR" strike="noStrike">
                <a:solidFill>
                  <a:srgbClr val="000000"/>
                </a:solidFill>
                <a:latin typeface="Arial Black"/>
              </a:rPr>
              <a:t>les résultats arrivent </a:t>
            </a:r>
            <a:r>
              <a:rPr b="1" i="1" lang="fr-FR" strike="noStrike">
                <a:solidFill>
                  <a:srgbClr val="000000"/>
                </a:solidFill>
                <a:latin typeface="Arial Black"/>
              </a:rPr>
              <a:t>lentement</a:t>
            </a:r>
            <a:r>
              <a:rPr b="1" i="1" lang="fr-FR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avec la pratique et une remise en question permanente de notre pratique </a:t>
            </a:r>
            <a:endParaRPr/>
          </a:p>
        </p:txBody>
      </p:sp>
      <p:sp>
        <p:nvSpPr>
          <p:cNvPr id="93" name="CustomShape 6"/>
          <p:cNvSpPr/>
          <p:nvPr/>
        </p:nvSpPr>
        <p:spPr>
          <a:xfrm>
            <a:off x="539640" y="5691240"/>
            <a:ext cx="860400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CONNAISSANCE DU MAT</a:t>
            </a:r>
            <a:r>
              <a:rPr b="1" lang="fr-FR" strike="noStrike">
                <a:solidFill>
                  <a:srgbClr val="ff0000"/>
                </a:solidFill>
                <a:latin typeface="Calibri"/>
              </a:rPr>
              <a:t>É</a:t>
            </a:r>
            <a:r>
              <a:rPr b="1" lang="fr-FR" strike="noStrike">
                <a:solidFill>
                  <a:srgbClr val="ff0000"/>
                </a:solidFill>
                <a:latin typeface="Arial"/>
              </a:rPr>
              <a:t>RIEL</a:t>
            </a:r>
            <a:r>
              <a:rPr b="1" lang="fr-FR" strike="noStrike">
                <a:solidFill>
                  <a:srgbClr val="000000"/>
                </a:solidFill>
                <a:latin typeface="Arial"/>
              </a:rPr>
              <a:t> : armes et munitions, principalement pour les armes à poudre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7" dur="1000"/>
                                        <p:tgtEl>
                                          <p:spTgt spid="89">
                                            <p:txEl>
                                              <p:p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2" dur="1000"/>
                                        <p:tgtEl>
                                          <p:spTgt spid="90">
                                            <p:txEl>
                                              <p:p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7" dur="1000"/>
                                        <p:tgtEl>
                                          <p:spTgt spid="90">
                                            <p:txEl>
                                              <p:pRg st="5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2" dur="1000"/>
                                        <p:tgtEl>
                                          <p:spTgt spid="91">
                                            <p:txEl>
                                              <p:pRg st="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1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7" dur="1000"/>
                                        <p:tgtEl>
                                          <p:spTgt spid="91">
                                            <p:txEl>
                                              <p:pRg st="51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2" dur="1000"/>
                                        <p:tgtEl>
                                          <p:spTgt spid="92">
                                            <p:txEl>
                                              <p:p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2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7" dur="1000"/>
                                        <p:tgtEl>
                                          <p:spTgt spid="92">
                                            <p:txEl>
                                              <p:pRg st="62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609480"/>
            <a:ext cx="9143640" cy="897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 anchor="ctr"/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Times New Roman"/>
              </a:rPr>
              <a:t>ESSAI DE D</a:t>
            </a: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É</a:t>
            </a:r>
            <a:r>
              <a:rPr b="1" lang="fr-FR" sz="2800" strike="noStrike">
                <a:solidFill>
                  <a:srgbClr val="000000"/>
                </a:solidFill>
                <a:latin typeface="Times New Roman"/>
              </a:rPr>
              <a:t>FINITION DU TIR SPORTIF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0" y="1416600"/>
            <a:ext cx="9143640" cy="3258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600" strike="noStrike">
                <a:solidFill>
                  <a:srgbClr val="000000"/>
                </a:solidFill>
                <a:latin typeface="Calibri"/>
              </a:rPr>
              <a:t>EXPRESSION PHYSIQUE (*) DANS L’IMMOBILITÉ,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600" strike="noStrike">
                <a:solidFill>
                  <a:srgbClr val="000000"/>
                </a:solidFill>
                <a:latin typeface="Calibri"/>
              </a:rPr>
              <a:t>SOLLICITANT - </a:t>
            </a:r>
            <a:r>
              <a:rPr b="1" lang="fr-FR" sz="2600" strike="noStrike" u="sng">
                <a:solidFill>
                  <a:srgbClr val="000000"/>
                </a:solidFill>
                <a:latin typeface="Calibri"/>
              </a:rPr>
              <a:t>A LA FOIS</a:t>
            </a:r>
            <a:r>
              <a:rPr b="1" lang="fr-FR" sz="2600" strike="noStrike">
                <a:solidFill>
                  <a:srgbClr val="000000"/>
                </a:solidFill>
                <a:latin typeface="Calibri"/>
              </a:rPr>
              <a:t> - LE CORPS ET L’ESPRIT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600" strike="noStrike">
                <a:solidFill>
                  <a:srgbClr val="ff0000"/>
                </a:solidFill>
                <a:latin typeface="Calibri"/>
              </a:rPr>
              <a:t>C’est l’esprit qui "pose " la balle 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6" name="CustomShape 3"/>
          <p:cNvSpPr/>
          <p:nvPr/>
        </p:nvSpPr>
        <p:spPr>
          <a:xfrm>
            <a:off x="0" y="2781360"/>
            <a:ext cx="8892720" cy="2773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"Faire un 10"  …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2400" strike="noStrike" u="sng">
                <a:solidFill>
                  <a:srgbClr val="000000"/>
                </a:solidFill>
                <a:latin typeface="Arial"/>
              </a:rPr>
              <a:t>N’EST QUE  LA</a:t>
            </a:r>
            <a:r>
              <a:rPr b="1" lang="fr-FR" sz="2400" strike="noStrike" u="sng">
                <a:solidFill>
                  <a:srgbClr val="000000"/>
                </a:solidFill>
                <a:latin typeface="Arial"/>
              </a:rPr>
              <a:t> </a:t>
            </a:r>
            <a:r>
              <a:rPr b="1" i="1" lang="fr-FR" sz="2400" strike="noStrike" u="sng">
                <a:solidFill>
                  <a:srgbClr val="000000"/>
                </a:solidFill>
                <a:latin typeface="Arial"/>
              </a:rPr>
              <a:t>CONS</a:t>
            </a:r>
            <a:r>
              <a:rPr b="1" i="1" lang="fr-FR" sz="2400" strike="noStrike" u="sng">
                <a:solidFill>
                  <a:srgbClr val="000000"/>
                </a:solidFill>
                <a:latin typeface="Calibri"/>
              </a:rPr>
              <a:t>É</a:t>
            </a:r>
            <a:r>
              <a:rPr b="1" i="1" lang="fr-FR" sz="2400" strike="noStrike" u="sng">
                <a:solidFill>
                  <a:srgbClr val="000000"/>
                </a:solidFill>
                <a:latin typeface="Arial"/>
              </a:rPr>
              <a:t>QUENCE </a:t>
            </a:r>
            <a:r>
              <a:rPr b="1" i="1" lang="fr-FR" sz="2400" strike="noStrike">
                <a:solidFill>
                  <a:srgbClr val="000000"/>
                </a:solidFill>
                <a:latin typeface="Arial"/>
              </a:rPr>
              <a:t>d’un «BEAU GESTE».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fr-FR" sz="2400" strike="noStrike">
                <a:solidFill>
                  <a:srgbClr val="000000"/>
                </a:solidFill>
                <a:latin typeface="Arial"/>
              </a:rPr>
              <a:t>(*) : comme le tir à l’arc ou la danse, dans le mouvement</a:t>
            </a: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95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95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95">
                                            <p:txEl>
                                              <p:pRg st="4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95">
                                            <p:txEl>
                                              <p:pRg st="4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8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96">
                                            <p:txEl>
                                              <p:pRg st="68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96">
                                            <p:txEl>
                                              <p:pRg st="68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2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35" dur="2000"/>
                                        <p:tgtEl>
                                          <p:spTgt spid="95">
                                            <p:txEl>
                                              <p:pRg st="92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140" dur="1000"/>
                                        <p:tgtEl>
                                          <p:spTgt spid="96">
                                            <p:txEl>
                                              <p:pRg st="3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143" dur="1000"/>
                                        <p:tgtEl>
                                          <p:spTgt spid="96">
                                            <p:txEl>
                                              <p:pRg st="20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1514880"/>
            <a:ext cx="9143640" cy="265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b050"/>
                </a:solidFill>
                <a:latin typeface="Calibri"/>
              </a:rPr>
              <a:t>QUELLES SONT DONC LES DIFFÉRENTES COMPOSANTES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b050"/>
                </a:solidFill>
                <a:latin typeface="Calibri"/>
              </a:rPr>
              <a:t>D’UN TIR "RÉUSSI</a:t>
            </a:r>
            <a:r>
              <a:rPr b="1" lang="fr-FR" sz="2800" strike="noStrike">
                <a:solidFill>
                  <a:srgbClr val="00b050"/>
                </a:solidFill>
                <a:latin typeface="Arial"/>
              </a:rPr>
              <a:t>"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b050"/>
                </a:solidFill>
                <a:latin typeface="Calibri"/>
              </a:rPr>
              <a:t>ou, en d’autres termes, quels sont les FONDAMENTAUX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b050"/>
                </a:solidFill>
                <a:latin typeface="Calibri"/>
              </a:rPr>
              <a:t> </a:t>
            </a:r>
            <a:r>
              <a:rPr b="1" lang="fr-FR" sz="2800" strike="noStrike">
                <a:solidFill>
                  <a:srgbClr val="00b050"/>
                </a:solidFill>
                <a:latin typeface="Calibri"/>
              </a:rPr>
              <a:t>de notre sport 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50" dur="1000"/>
                                        <p:tgtEl>
                                          <p:spTgt spid="97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53" dur="1000"/>
                                        <p:tgtEl>
                                          <p:spTgt spid="97">
                                            <p:txEl>
                                              <p:pRg st="46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56" dur="1000"/>
                                        <p:tgtEl>
                                          <p:spTgt spid="97">
                                            <p:txEl>
                                              <p:pRg st="65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17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159" dur="1000"/>
                                        <p:tgtEl>
                                          <p:spTgt spid="97">
                                            <p:txEl>
                                              <p:pRg st="117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-112680"/>
            <a:ext cx="9143640" cy="8500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fr-FR" sz="2800" strike="noStrike">
                <a:solidFill>
                  <a:srgbClr val="000000"/>
                </a:solidFill>
                <a:latin typeface="Calibri"/>
              </a:rPr>
              <a:t>Les </a:t>
            </a:r>
            <a:r>
              <a:rPr b="1" lang="fr-FR" sz="2800" strike="noStrike">
                <a:solidFill>
                  <a:srgbClr val="000000"/>
                </a:solidFill>
                <a:latin typeface="Arial"/>
              </a:rPr>
              <a:t>"</a:t>
            </a:r>
            <a:r>
              <a:rPr b="1" i="1" lang="fr-FR" sz="2800" strike="noStrike">
                <a:solidFill>
                  <a:srgbClr val="000000"/>
                </a:solidFill>
                <a:latin typeface="Calibri"/>
              </a:rPr>
              <a:t>FONDAMENTAUX</a:t>
            </a:r>
            <a:r>
              <a:rPr b="1" lang="fr-FR" sz="2800" strike="noStrike">
                <a:solidFill>
                  <a:srgbClr val="000000"/>
                </a:solidFill>
                <a:latin typeface="Arial"/>
              </a:rPr>
              <a:t>" </a:t>
            </a:r>
            <a:r>
              <a:rPr b="1" i="1" lang="fr-FR" sz="2800" strike="noStrike">
                <a:solidFill>
                  <a:srgbClr val="000000"/>
                </a:solidFill>
                <a:latin typeface="Calibri"/>
              </a:rPr>
              <a:t>  du TIR SPORTIF: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1 - La POSTURE (ou Position ) du Tireur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2 - La PRISE EN MAIN de l’arme: L’EPAULÉ de la carabine      ou la MONTÉE du pistolet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3 - La VISÉE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4 - L’ACTION du DOIGT sur la queue de détente (le "lâcher")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5 - L’ "ANNONCE" et LE REGLAGE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6 - Le MENTAL (comment "gérer" le stress)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7 - La RESPIRATION – Le REPOS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  <p:timing>
    <p:tnLst>
      <p:par>
        <p:cTn id="160" dur="indefinite" restart="never" nodeType="tmRoot">
          <p:childTnLst>
            <p:seq>
              <p:cTn id="161" dur="indefinite" nodeType="mainSeq"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98">
                                            <p:txEl>
                                              <p:pRg st="3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98">
                                            <p:txEl>
                                              <p:pRg st="3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98">
                                            <p:txEl>
                                              <p:pRg st="8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000" fill="hold"/>
                                        <p:tgtEl>
                                          <p:spTgt spid="98">
                                            <p:txEl>
                                              <p:pRg st="8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6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98">
                                            <p:txEl>
                                              <p:pRg st="16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1000" fill="hold"/>
                                        <p:tgtEl>
                                          <p:spTgt spid="98">
                                            <p:txEl>
                                              <p:pRg st="167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81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98">
                                            <p:txEl>
                                              <p:pRg st="181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98">
                                            <p:txEl>
                                              <p:pRg st="181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42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98">
                                            <p:txEl>
                                              <p:pRg st="242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98">
                                            <p:txEl>
                                              <p:pRg st="242" end="2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74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6" dur="500" fill="hold"/>
                                        <p:tgtEl>
                                          <p:spTgt spid="98">
                                            <p:txEl>
                                              <p:pRg st="274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98">
                                            <p:txEl>
                                              <p:pRg st="274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17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2" dur="500" fill="hold"/>
                                        <p:tgtEl>
                                          <p:spTgt spid="98">
                                            <p:txEl>
                                              <p:pRg st="317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98">
                                            <p:txEl>
                                              <p:pRg st="317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684360" y="542160"/>
            <a:ext cx="8064000" cy="943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45000" anchor="ctr"/>
          <a:p>
            <a:pPr algn="ctr">
              <a:lnSpc>
                <a:spcPct val="100000"/>
              </a:lnSpc>
            </a:pPr>
            <a:r>
              <a:rPr b="1" lang="fr-FR" sz="2400" strike="noStrike">
                <a:solidFill>
                  <a:srgbClr val="000000"/>
                </a:solidFill>
                <a:latin typeface="Calibri"/>
              </a:rPr>
              <a:t>1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 – </a:t>
            </a: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POSTURE (ou Position du Tireur):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 strike="noStrike">
                <a:solidFill>
                  <a:srgbClr val="000000"/>
                </a:solidFill>
                <a:latin typeface="Calibri"/>
              </a:rPr>
              <a:t>UN ENSEMBLE MUSCULAIRE </a:t>
            </a:r>
            <a:r>
              <a:rPr b="1" i="1" lang="fr-FR" sz="2800" strike="noStrike">
                <a:solidFill>
                  <a:srgbClr val="ff0000"/>
                </a:solidFill>
                <a:latin typeface="Calibri"/>
              </a:rPr>
              <a:t>TONIQUE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250920" y="1492560"/>
            <a:ext cx="8642160" cy="100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Une posture </a:t>
            </a:r>
            <a:r>
              <a:rPr b="1" lang="fr-FR" sz="2000" strike="noStrike" u="sng">
                <a:solidFill>
                  <a:srgbClr val="000000"/>
                </a:solidFill>
                <a:latin typeface="Arial"/>
              </a:rPr>
              <a:t>ferme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, sans relâchement.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Le corps bien «campé» sur ses deux jambes, évitant ainsi le balancement d’avant en arrière  </a:t>
            </a:r>
            <a:r>
              <a:rPr b="1" lang="fr-FR" sz="2000" strike="noStrike">
                <a:solidFill>
                  <a:srgbClr val="ff0000"/>
                </a:solidFill>
                <a:latin typeface="Arial"/>
              </a:rPr>
              <a:t>Objectif: renforcer la </a:t>
            </a:r>
            <a:r>
              <a:rPr b="1" i="1" lang="fr-FR" sz="2000" strike="noStrike">
                <a:solidFill>
                  <a:srgbClr val="ff0000"/>
                </a:solidFill>
                <a:latin typeface="Arial"/>
              </a:rPr>
              <a:t>stabilité</a:t>
            </a:r>
            <a:endParaRPr/>
          </a:p>
        </p:txBody>
      </p:sp>
      <p:sp>
        <p:nvSpPr>
          <p:cNvPr id="101" name="CustomShape 3"/>
          <p:cNvSpPr/>
          <p:nvPr/>
        </p:nvSpPr>
        <p:spPr>
          <a:xfrm>
            <a:off x="324000" y="2581200"/>
            <a:ext cx="8819640" cy="63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fr-FR" strike="noStrike" u="sng">
                <a:solidFill>
                  <a:srgbClr val="c00000"/>
                </a:solidFill>
                <a:latin typeface="Calibri"/>
              </a:rPr>
              <a:t>Pas de règle universelle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mais la 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nécessité de se sentir «bien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» en limitant la fatigue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Calibri"/>
              </a:rPr>
              <a:t>Le corps et la tête sont </a:t>
            </a:r>
            <a:r>
              <a:rPr b="1" i="1" lang="fr-FR" strike="noStrike">
                <a:solidFill>
                  <a:srgbClr val="000000"/>
                </a:solidFill>
                <a:latin typeface="Calibri"/>
              </a:rPr>
              <a:t>droits…mais pas rigides</a:t>
            </a:r>
            <a:r>
              <a:rPr b="1" lang="fr-FR" strike="noStrike">
                <a:solidFill>
                  <a:srgbClr val="000000"/>
                </a:solidFill>
                <a:latin typeface="Calibri"/>
              </a:rPr>
              <a:t> !</a:t>
            </a:r>
            <a:endParaRPr/>
          </a:p>
        </p:txBody>
      </p:sp>
      <p:sp>
        <p:nvSpPr>
          <p:cNvPr id="102" name="CustomShape 4"/>
          <p:cNvSpPr/>
          <p:nvPr/>
        </p:nvSpPr>
        <p:spPr>
          <a:xfrm>
            <a:off x="324000" y="3339360"/>
            <a:ext cx="8819640" cy="63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i="1" lang="fr-FR" strike="noStrike">
                <a:solidFill>
                  <a:srgbClr val="000000"/>
                </a:solidFill>
                <a:latin typeface="Arial"/>
              </a:rPr>
              <a:t>Carabinier :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Un écartement des jambes de la largeur des épaules est recommandé. 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Position du corps perpendiculaire à l’axe de tir. Elle permet de «verrouiller» le bassin</a:t>
            </a:r>
            <a:endParaRPr/>
          </a:p>
        </p:txBody>
      </p:sp>
      <p:sp>
        <p:nvSpPr>
          <p:cNvPr id="103" name="CustomShape 5"/>
          <p:cNvSpPr/>
          <p:nvPr/>
        </p:nvSpPr>
        <p:spPr>
          <a:xfrm>
            <a:off x="250920" y="4114080"/>
            <a:ext cx="8892720" cy="913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i="1" lang="fr-FR" strike="noStrike">
                <a:solidFill>
                  <a:srgbClr val="000000"/>
                </a:solidFill>
                <a:latin typeface="Arial"/>
              </a:rPr>
              <a:t>Pistolier :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fr-FR" strike="noStrike">
                <a:solidFill>
                  <a:srgbClr val="000000"/>
                </a:solidFill>
                <a:latin typeface="Times New Roman"/>
              </a:rPr>
              <a:t>Privilégier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la position de trois quarts/axe de tir. La main qui «ne tire pas»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est «oubliée» dans la poche ou tenant la boucle de la ceinture (=&gt; éviter le «balourd»).</a:t>
            </a:r>
            <a:endParaRPr/>
          </a:p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Times New Roman"/>
              </a:rPr>
              <a:t>Tirer « à bras franc» (pas de coude plié), </a:t>
            </a:r>
            <a:r>
              <a:rPr b="1" i="1" lang="fr-FR" strike="noStrike">
                <a:solidFill>
                  <a:srgbClr val="000000"/>
                </a:solidFill>
                <a:latin typeface="Times New Roman"/>
              </a:rPr>
              <a:t>sans crispation, main et avant bras « verrouillés »</a:t>
            </a:r>
            <a:r>
              <a:rPr b="1" lang="fr-FR" sz="900" strike="noStrike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104" name="CustomShape 6"/>
          <p:cNvSpPr/>
          <p:nvPr/>
        </p:nvSpPr>
        <p:spPr>
          <a:xfrm>
            <a:off x="250920" y="5031720"/>
            <a:ext cx="8713440" cy="2009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trike="noStrike">
                <a:solidFill>
                  <a:srgbClr val="c00000"/>
                </a:solidFill>
                <a:latin typeface="Calibri"/>
              </a:rPr>
              <a:t>Un «truc» simple, pour s’assurer que la position est correcte: épauler (ou « monter » le pistolet), fermer les yeux, puis les rouvrir et vérifier que l’on est bien en face de la cible, </a:t>
            </a:r>
            <a:r>
              <a:rPr b="1" i="1" lang="fr-FR" strike="noStrike">
                <a:solidFill>
                  <a:srgbClr val="c00000"/>
                </a:solidFill>
                <a:latin typeface="Calibri"/>
              </a:rPr>
              <a:t>dans l’alignement de la </a:t>
            </a:r>
            <a:r>
              <a:rPr b="1" lang="fr-FR" strike="noStrike">
                <a:solidFill>
                  <a:srgbClr val="c00000"/>
                </a:solidFill>
                <a:latin typeface="Calibri"/>
              </a:rPr>
              <a:t>ficelle qui tracte la cible. </a:t>
            </a:r>
            <a:r>
              <a:rPr b="1" i="1" lang="fr-FR" strike="noStrike">
                <a:solidFill>
                  <a:srgbClr val="c00000"/>
                </a:solidFill>
                <a:latin typeface="Calibri"/>
              </a:rPr>
              <a:t>Sinon, exercer:                                                                                                                        - une translation latérale du corps, bassin verrouillé,                                                                                                                                                             - ou une légère rotation du corps en pivotant sur le pied droit (pour un droitier)</a:t>
            </a:r>
            <a:r>
              <a:rPr b="1" lang="fr-FR" strike="noStrike">
                <a:solidFill>
                  <a:srgbClr val="c0000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04" dur="indefinite" restart="never" nodeType="tmRoot">
          <p:childTnLst>
            <p:seq>
              <p:cTn id="205" dur="indefinite" nodeType="mainSeq">
                <p:childTnLst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0" dur="1000"/>
                                        <p:tgtEl>
                                          <p:spTgt spid="102">
                                            <p:txEl>
                                              <p:p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1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3" dur="1000"/>
                                        <p:tgtEl>
                                          <p:spTgt spid="102">
                                            <p:txEl>
                                              <p:pRg st="81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8" dur="1000"/>
                                        <p:tgtEl>
                                          <p:spTgt spid="103">
                                            <p:txEl>
                                              <p:pRg st="0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1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1" dur="1000"/>
                                        <p:tgtEl>
                                          <p:spTgt spid="103">
                                            <p:txEl>
                                              <p:pRg st="91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81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4" dur="1000"/>
                                        <p:tgtEl>
                                          <p:spTgt spid="103">
                                            <p:txEl>
                                              <p:pRg st="181" end="2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6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239" dur="2000"/>
                                        <p:tgtEl>
                                          <p:spTgt spid="104">
                                            <p:txEl>
                                              <p:pRg st="0" end="6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703440"/>
            <a:ext cx="9143640" cy="1005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2286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2 - « PRISE EN MAINS » DE L’ARME: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«</a:t>
            </a:r>
            <a:r>
              <a:rPr b="1" i="1" lang="fr-FR" sz="2000" strike="noStrike">
                <a:solidFill>
                  <a:srgbClr val="000000"/>
                </a:solidFill>
                <a:latin typeface="Arial"/>
              </a:rPr>
              <a:t>épaulé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» de la carabine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ou «</a:t>
            </a:r>
            <a:r>
              <a:rPr b="1" i="1" lang="fr-FR" sz="2000" strike="noStrike">
                <a:solidFill>
                  <a:srgbClr val="000000"/>
                </a:solidFill>
                <a:latin typeface="Arial"/>
              </a:rPr>
              <a:t>montée</a:t>
            </a:r>
            <a:r>
              <a:rPr b="1" lang="fr-FR" sz="2000" strike="noStrike">
                <a:solidFill>
                  <a:srgbClr val="000000"/>
                </a:solidFill>
                <a:latin typeface="Arial"/>
              </a:rPr>
              <a:t>» du pistolet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395280" y="1727640"/>
            <a:ext cx="8748360" cy="3748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Principe de base: </a:t>
            </a:r>
            <a:r>
              <a:rPr b="1" lang="fr-FR" sz="2000" strike="noStrike">
                <a:solidFill>
                  <a:srgbClr val="ff0000"/>
                </a:solidFill>
                <a:latin typeface="Calibri"/>
              </a:rPr>
              <a:t>LE CORPS ET L’ARME DU TIREUR "NE FONT QU’UN":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De la rigidité de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l’ensemble corps + arme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dépend (aussi) la qualité du tir.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Privilégier une prise en main de l’arme (pistolet) ou un «épaulé» (carabine) calmes et attentifs, favorisant la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répétitivité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, c’est à dire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la </a:t>
            </a:r>
            <a:r>
              <a:rPr b="1" i="1" lang="fr-FR" sz="2000" strike="noStrike">
                <a:solidFill>
                  <a:srgbClr val="000000"/>
                </a:solidFill>
                <a:latin typeface="Calibri"/>
              </a:rPr>
              <a:t>reproduction, au fil des 60 coups, de gestes efficaces.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Eviter toute crispation génératrice de crampe, toute posture « forcée »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Calibri"/>
              </a:rPr>
              <a:t>Etre «naturel», choisir toujours la solution "confortable".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7" name="CustomShape 3"/>
          <p:cNvSpPr/>
          <p:nvPr/>
        </p:nvSpPr>
        <p:spPr>
          <a:xfrm>
            <a:off x="395280" y="4310640"/>
            <a:ext cx="8748360" cy="1920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i="1" lang="fr-FR" sz="2000" strike="noStrike">
                <a:solidFill>
                  <a:srgbClr val="000000"/>
                </a:solidFill>
                <a:latin typeface="Arial"/>
              </a:rPr>
              <a:t>Carabinier et Pistolier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r>
              <a:rPr b="1" i="1" lang="fr-FR" sz="2000" strike="noStrike">
                <a:solidFill>
                  <a:srgbClr val="000000"/>
                </a:solidFill>
                <a:latin typeface="Times New Roman"/>
              </a:rPr>
              <a:t>Attention à la position du doigt qui actionne la queue de détente: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la dernière phalange vient en contact avec la queue de détente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pas de contact du reste du doigt avec l’arme (flanc de la crosse du pistolet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ou poignée de la carabine)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le </a:t>
            </a:r>
            <a:r>
              <a:rPr b="1" i="1" lang="fr-FR" sz="2000" strike="noStrike">
                <a:solidFill>
                  <a:srgbClr val="000000"/>
                </a:solidFill>
                <a:latin typeface="Times New Roman"/>
              </a:rPr>
              <a:t>cale-paume</a:t>
            </a:r>
            <a:r>
              <a:rPr b="1" lang="fr-FR" sz="2000" strike="noStrike">
                <a:solidFill>
                  <a:srgbClr val="000000"/>
                </a:solidFill>
                <a:latin typeface="Times New Roman"/>
              </a:rPr>
              <a:t> d’un pistolet ne doit pas écraser l’auriculaire.</a:t>
            </a:r>
            <a:endParaRPr/>
          </a:p>
        </p:txBody>
      </p:sp>
    </p:spTree>
  </p:cSld>
  <p:timing>
    <p:tnLst>
      <p:par>
        <p:cTn id="240" dur="indefinite" restart="never" nodeType="tmRoot">
          <p:childTnLst>
            <p:seq>
              <p:cTn id="241" dur="indefinite" nodeType="mainSeq">
                <p:childTnLst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6" dur="1000"/>
                                        <p:tgtEl>
                                          <p:spTgt spid="106">
                                            <p:txEl>
                                              <p:pRg st="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9" dur="1000"/>
                                        <p:tgtEl>
                                          <p:spTgt spid="106">
                                            <p:txEl>
                                              <p:pRg st="64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41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4" dur="1000"/>
                                        <p:tgtEl>
                                          <p:spTgt spid="106">
                                            <p:txEl>
                                              <p:pRg st="141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82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9" dur="1000"/>
                                        <p:tgtEl>
                                          <p:spTgt spid="106">
                                            <p:txEl>
                                              <p:pRg st="282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41" end="4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64" dur="1000"/>
                                        <p:tgtEl>
                                          <p:spTgt spid="106">
                                            <p:txEl>
                                              <p:pRg st="341" end="4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15" end="4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67" dur="1000"/>
                                        <p:tgtEl>
                                          <p:spTgt spid="106">
                                            <p:txEl>
                                              <p:pRg st="415" end="4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2" dur="500"/>
                                        <p:tgtEl>
                                          <p:spTgt spid="107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7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5" dur="1000"/>
                                        <p:tgtEl>
                                          <p:spTgt spid="107">
                                            <p:txEl>
                                              <p:pRg st="27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9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0" dur="1000"/>
                                        <p:tgtEl>
                                          <p:spTgt spid="107">
                                            <p:txEl>
                                              <p:pRg st="94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58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5" dur="1000"/>
                                        <p:tgtEl>
                                          <p:spTgt spid="107">
                                            <p:txEl>
                                              <p:pRg st="158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36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0" dur="1000"/>
                                        <p:tgtEl>
                                          <p:spTgt spid="107">
                                            <p:txEl>
                                              <p:pRg st="236" end="2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65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5" dur="1000"/>
                                        <p:tgtEl>
                                          <p:spTgt spid="107">
                                            <p:txEl>
                                              <p:pRg st="265" end="3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Application>LibreOffice/4.4.2.2$Windows_x86 LibreOffice_project/c4c7d32d0d49397cad38d62472b0bc8acff48dd6</Application>
  <Paragraphs>380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2015-01-30T10:44:15Z</dcterms:created>
  <dc:creator>Jean</dc:creator>
  <dc:language>fr-FR</dc:language>
  <dcterms:modified xsi:type="dcterms:W3CDTF">2017-12-14T14:55:41Z</dcterms:modified>
  <cp:revision>164</cp:revision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